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538" r:id="rId2"/>
    <p:sldId id="579" r:id="rId3"/>
    <p:sldId id="560" r:id="rId4"/>
    <p:sldId id="556" r:id="rId5"/>
    <p:sldId id="511" r:id="rId6"/>
    <p:sldId id="527" r:id="rId7"/>
    <p:sldId id="526" r:id="rId8"/>
    <p:sldId id="528" r:id="rId9"/>
    <p:sldId id="514" r:id="rId10"/>
    <p:sldId id="557" r:id="rId11"/>
    <p:sldId id="562" r:id="rId12"/>
    <p:sldId id="563" r:id="rId13"/>
    <p:sldId id="564" r:id="rId14"/>
    <p:sldId id="565" r:id="rId15"/>
    <p:sldId id="566" r:id="rId16"/>
    <p:sldId id="567" r:id="rId17"/>
    <p:sldId id="568" r:id="rId18"/>
    <p:sldId id="569" r:id="rId19"/>
    <p:sldId id="570" r:id="rId20"/>
    <p:sldId id="571" r:id="rId21"/>
    <p:sldId id="572" r:id="rId22"/>
    <p:sldId id="573" r:id="rId23"/>
    <p:sldId id="574" r:id="rId24"/>
    <p:sldId id="575" r:id="rId25"/>
    <p:sldId id="576" r:id="rId26"/>
    <p:sldId id="577" r:id="rId27"/>
    <p:sldId id="539" r:id="rId28"/>
    <p:sldId id="520" r:id="rId29"/>
    <p:sldId id="521" r:id="rId30"/>
    <p:sldId id="522" r:id="rId31"/>
    <p:sldId id="523" r:id="rId32"/>
    <p:sldId id="444" r:id="rId33"/>
    <p:sldId id="5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11037B"/>
    <a:srgbClr val="0065B0"/>
    <a:srgbClr val="DA0000"/>
    <a:srgbClr val="DF2203"/>
    <a:srgbClr val="1704A0"/>
    <a:srgbClr val="238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showGuides="1">
      <p:cViewPr varScale="1">
        <p:scale>
          <a:sx n="76" d="100"/>
          <a:sy n="76" d="100"/>
        </p:scale>
        <p:origin x="9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68A3D-CFC6-49ED-B8FB-DE48CD0E151C}" type="datetimeFigureOut">
              <a:rPr lang="en-US" smtClean="0"/>
              <a:t>9/5/2019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55824-775C-4DAE-8DB4-8C06BFC9D422}" type="slidenum">
              <a:rPr lang="en-US" smtClean="0"/>
              <a:t>‹#›</a:t>
            </a:fld>
            <a:endParaRPr lang="en-US"/>
          </a:p>
        </p:txBody>
      </p:sp>
    </p:spTree>
    <p:extLst>
      <p:ext uri="{BB962C8B-B14F-4D97-AF65-F5344CB8AC3E}">
        <p14:creationId xmlns:p14="http://schemas.microsoft.com/office/powerpoint/2010/main" val="371484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n-US" dirty="0" smtClean="0">
              <a:latin typeface="Arial" pitchFamily="34" charset="0"/>
            </a:endParaRPr>
          </a:p>
        </p:txBody>
      </p:sp>
      <p:sp>
        <p:nvSpPr>
          <p:cNvPr id="49156" name="Slide Number Placeholder 3"/>
          <p:cNvSpPr>
            <a:spLocks noGrp="1"/>
          </p:cNvSpPr>
          <p:nvPr>
            <p:ph type="sldNum" sz="quarter" idx="5"/>
          </p:nvPr>
        </p:nvSpPr>
        <p:spPr/>
        <p:txBody>
          <a:bodyPr/>
          <a:lstStyle/>
          <a:p>
            <a:pPr>
              <a:defRPr/>
            </a:pPr>
            <a:fld id="{BF6684E9-6993-413C-9FCB-D178DE4B5B2F}" type="slidenum">
              <a:rPr lang="en-US" smtClean="0">
                <a:latin typeface="Arial" pitchFamily="34" charset="0"/>
              </a:rPr>
              <a:pPr>
                <a:defRPr/>
              </a:pPr>
              <a:t>11</a:t>
            </a:fld>
            <a:endParaRPr lang="en-US" dirty="0" smtClean="0">
              <a:latin typeface="Arial" pitchFamily="34" charset="0"/>
            </a:endParaRPr>
          </a:p>
        </p:txBody>
      </p:sp>
    </p:spTree>
    <p:extLst>
      <p:ext uri="{BB962C8B-B14F-4D97-AF65-F5344CB8AC3E}">
        <p14:creationId xmlns:p14="http://schemas.microsoft.com/office/powerpoint/2010/main" val="1167227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6B226A-E212-4258-BA4B-3BD7879C3F9F}"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197285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B226A-E212-4258-BA4B-3BD7879C3F9F}"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163779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B226A-E212-4258-BA4B-3BD7879C3F9F}"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3857850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B226A-E212-4258-BA4B-3BD7879C3F9F}"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52811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6B226A-E212-4258-BA4B-3BD7879C3F9F}"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316570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6B226A-E212-4258-BA4B-3BD7879C3F9F}"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30507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6B226A-E212-4258-BA4B-3BD7879C3F9F}"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184808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6B226A-E212-4258-BA4B-3BD7879C3F9F}"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860485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B226A-E212-4258-BA4B-3BD7879C3F9F}"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371919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B226A-E212-4258-BA4B-3BD7879C3F9F}"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8793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6B226A-E212-4258-BA4B-3BD7879C3F9F}"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D284B-8FE0-4D4C-894B-F18C131A6342}" type="slidenum">
              <a:rPr lang="en-US" smtClean="0"/>
              <a:t>‹#›</a:t>
            </a:fld>
            <a:endParaRPr lang="en-US"/>
          </a:p>
        </p:txBody>
      </p:sp>
    </p:spTree>
    <p:extLst>
      <p:ext uri="{BB962C8B-B14F-4D97-AF65-F5344CB8AC3E}">
        <p14:creationId xmlns:p14="http://schemas.microsoft.com/office/powerpoint/2010/main" val="381770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B226A-E212-4258-BA4B-3BD7879C3F9F}" type="datetimeFigureOut">
              <a:rPr lang="en-US" smtClean="0"/>
              <a:t>9/5/2019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D284B-8FE0-4D4C-894B-F18C131A6342}" type="slidenum">
              <a:rPr lang="en-US" smtClean="0"/>
              <a:t>‹#›</a:t>
            </a:fld>
            <a:endParaRPr lang="en-US"/>
          </a:p>
        </p:txBody>
      </p:sp>
    </p:spTree>
    <p:extLst>
      <p:ext uri="{BB962C8B-B14F-4D97-AF65-F5344CB8AC3E}">
        <p14:creationId xmlns:p14="http://schemas.microsoft.com/office/powerpoint/2010/main" val="2297623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jp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png"/><Relationship Id="rId18" Type="http://schemas.openxmlformats.org/officeDocument/2006/relationships/image" Target="../media/image45.jp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jp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jpg"/><Relationship Id="rId2" Type="http://schemas.openxmlformats.org/officeDocument/2006/relationships/image" Target="../media/image29.jp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jpg"/><Relationship Id="rId15" Type="http://schemas.openxmlformats.org/officeDocument/2006/relationships/image" Target="../media/image42.png"/><Relationship Id="rId23" Type="http://schemas.openxmlformats.org/officeDocument/2006/relationships/image" Target="../media/image50.jpg"/><Relationship Id="rId10" Type="http://schemas.openxmlformats.org/officeDocument/2006/relationships/image" Target="../media/image37.png"/><Relationship Id="rId19" Type="http://schemas.openxmlformats.org/officeDocument/2006/relationships/image" Target="../media/image46.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jpg"/><Relationship Id="rId2" Type="http://schemas.openxmlformats.org/officeDocument/2006/relationships/image" Target="../media/image54.png"/><Relationship Id="rId16"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png"/><Relationship Id="rId15" Type="http://schemas.openxmlformats.org/officeDocument/2006/relationships/image" Target="../media/image6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s>
</file>

<file path=ppt/slides/_rels/slide1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png"/><Relationship Id="rId18" Type="http://schemas.openxmlformats.org/officeDocument/2006/relationships/image" Target="../media/image87.jpg"/><Relationship Id="rId3" Type="http://schemas.openxmlformats.org/officeDocument/2006/relationships/image" Target="../media/image72.jpg"/><Relationship Id="rId21" Type="http://schemas.openxmlformats.org/officeDocument/2006/relationships/image" Target="../media/image90.jpg"/><Relationship Id="rId7" Type="http://schemas.openxmlformats.org/officeDocument/2006/relationships/image" Target="../media/image76.jpeg"/><Relationship Id="rId12" Type="http://schemas.openxmlformats.org/officeDocument/2006/relationships/image" Target="../media/image81.png"/><Relationship Id="rId17" Type="http://schemas.openxmlformats.org/officeDocument/2006/relationships/image" Target="../media/image86.jpg"/><Relationship Id="rId2" Type="http://schemas.openxmlformats.org/officeDocument/2006/relationships/image" Target="../media/image71.jpg"/><Relationship Id="rId16" Type="http://schemas.openxmlformats.org/officeDocument/2006/relationships/image" Target="../media/image85.jpg"/><Relationship Id="rId20"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jpg"/><Relationship Id="rId5" Type="http://schemas.openxmlformats.org/officeDocument/2006/relationships/image" Target="../media/image74.jpeg"/><Relationship Id="rId15" Type="http://schemas.openxmlformats.org/officeDocument/2006/relationships/image" Target="../media/image84.jpg"/><Relationship Id="rId10" Type="http://schemas.openxmlformats.org/officeDocument/2006/relationships/image" Target="../media/image79.JPG"/><Relationship Id="rId19" Type="http://schemas.openxmlformats.org/officeDocument/2006/relationships/image" Target="../media/image88.pn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3.png"/><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731E3-2868-774F-B4C2-41457DD3AFBC}"/>
              </a:ext>
            </a:extLst>
          </p:cNvPr>
          <p:cNvPicPr>
            <a:picLocks noGrp="1" noChangeAspect="1"/>
          </p:cNvPicPr>
          <p:nvPr>
            <p:ph idx="1"/>
          </p:nvPr>
        </p:nvPicPr>
        <p:blipFill>
          <a:blip r:embed="rId2"/>
          <a:stretch>
            <a:fillRect/>
          </a:stretch>
        </p:blipFill>
        <p:spPr>
          <a:xfrm rot="20950090">
            <a:off x="421392" y="4648202"/>
            <a:ext cx="2441483" cy="1831112"/>
          </a:xfrm>
          <a:ln w="111125">
            <a:solidFill>
              <a:srgbClr val="FF0000"/>
            </a:solidFill>
            <a:prstDash val="sysDash"/>
          </a:ln>
        </p:spPr>
      </p:pic>
      <p:pic>
        <p:nvPicPr>
          <p:cNvPr id="7" name="Picture 6">
            <a:extLst>
              <a:ext uri="{FF2B5EF4-FFF2-40B4-BE49-F238E27FC236}">
                <a16:creationId xmlns:a16="http://schemas.microsoft.com/office/drawing/2014/main" id="{E49E38C3-B01B-B74C-8FC7-824150272517}"/>
              </a:ext>
            </a:extLst>
          </p:cNvPr>
          <p:cNvPicPr>
            <a:picLocks noChangeAspect="1"/>
          </p:cNvPicPr>
          <p:nvPr/>
        </p:nvPicPr>
        <p:blipFill>
          <a:blip r:embed="rId3"/>
          <a:stretch>
            <a:fillRect/>
          </a:stretch>
        </p:blipFill>
        <p:spPr>
          <a:xfrm rot="20725334">
            <a:off x="357963" y="455219"/>
            <a:ext cx="2799739" cy="1864669"/>
          </a:xfrm>
          <a:prstGeom prst="rect">
            <a:avLst/>
          </a:prstGeom>
          <a:ln w="107950">
            <a:solidFill>
              <a:srgbClr val="FF0000"/>
            </a:solidFill>
          </a:ln>
        </p:spPr>
      </p:pic>
      <p:sp>
        <p:nvSpPr>
          <p:cNvPr id="10" name="Oval 9">
            <a:extLst>
              <a:ext uri="{FF2B5EF4-FFF2-40B4-BE49-F238E27FC236}">
                <a16:creationId xmlns:a16="http://schemas.microsoft.com/office/drawing/2014/main" id="{B3754DE3-1003-4E45-BECA-DDEE656B1B8D}"/>
              </a:ext>
            </a:extLst>
          </p:cNvPr>
          <p:cNvSpPr/>
          <p:nvPr/>
        </p:nvSpPr>
        <p:spPr>
          <a:xfrm>
            <a:off x="330076" y="279983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A42A7-368D-D04F-A7F2-159FFFFD325D}"/>
              </a:ext>
            </a:extLst>
          </p:cNvPr>
          <p:cNvSpPr/>
          <p:nvPr/>
        </p:nvSpPr>
        <p:spPr>
          <a:xfrm>
            <a:off x="1117825" y="3617470"/>
            <a:ext cx="541866" cy="558800"/>
          </a:xfrm>
          <a:prstGeom prst="ellipse">
            <a:avLst/>
          </a:prstGeom>
          <a:pattFill prst="pct9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37D93F-8AEA-2A40-A97F-5FF0EDA38A97}"/>
              </a:ext>
            </a:extLst>
          </p:cNvPr>
          <p:cNvSpPr/>
          <p:nvPr/>
        </p:nvSpPr>
        <p:spPr>
          <a:xfrm>
            <a:off x="7649889" y="2882170"/>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409AF85-85DD-AC40-AD84-9A241AE5D26A}"/>
              </a:ext>
            </a:extLst>
          </p:cNvPr>
          <p:cNvSpPr/>
          <p:nvPr/>
        </p:nvSpPr>
        <p:spPr>
          <a:xfrm>
            <a:off x="6281792" y="4453231"/>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7DB1E1-7FAF-1343-B765-2B6F7D051888}"/>
              </a:ext>
            </a:extLst>
          </p:cNvPr>
          <p:cNvSpPr/>
          <p:nvPr/>
        </p:nvSpPr>
        <p:spPr>
          <a:xfrm>
            <a:off x="2950379" y="197619"/>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D83599-21B8-B149-9CA9-B08A50F3669E}"/>
              </a:ext>
            </a:extLst>
          </p:cNvPr>
          <p:cNvSpPr/>
          <p:nvPr/>
        </p:nvSpPr>
        <p:spPr>
          <a:xfrm>
            <a:off x="5029201" y="5757333"/>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D7ADC-E251-5546-B2E2-EBAF93F09684}"/>
              </a:ext>
            </a:extLst>
          </p:cNvPr>
          <p:cNvSpPr/>
          <p:nvPr/>
        </p:nvSpPr>
        <p:spPr>
          <a:xfrm>
            <a:off x="3525400" y="4966467"/>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0F6D7-BA13-9648-982C-5FFA5E0BA6A3}"/>
              </a:ext>
            </a:extLst>
          </p:cNvPr>
          <p:cNvSpPr/>
          <p:nvPr/>
        </p:nvSpPr>
        <p:spPr>
          <a:xfrm>
            <a:off x="4910667" y="107522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4360B2-0A2F-6F48-93EB-0D0910FFC201}"/>
              </a:ext>
            </a:extLst>
          </p:cNvPr>
          <p:cNvSpPr/>
          <p:nvPr/>
        </p:nvSpPr>
        <p:spPr>
          <a:xfrm>
            <a:off x="7108023" y="982133"/>
            <a:ext cx="541866" cy="558800"/>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2535C1-635B-574B-8618-8EF93EB662CF}"/>
              </a:ext>
            </a:extLst>
          </p:cNvPr>
          <p:cNvSpPr/>
          <p:nvPr/>
        </p:nvSpPr>
        <p:spPr>
          <a:xfrm>
            <a:off x="9871897" y="2241036"/>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366ED0B-6C4F-8541-87B2-AE9F9BC6F58F}"/>
              </a:ext>
            </a:extLst>
          </p:cNvPr>
          <p:cNvSpPr/>
          <p:nvPr/>
        </p:nvSpPr>
        <p:spPr>
          <a:xfrm>
            <a:off x="10092267" y="1352995"/>
            <a:ext cx="541866" cy="558800"/>
          </a:xfrm>
          <a:prstGeom prst="ellipse">
            <a:avLst/>
          </a:prstGeom>
          <a:pattFill prst="pct7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B959D75-32FB-6049-B92D-5D0C2B791F78}"/>
              </a:ext>
            </a:extLst>
          </p:cNvPr>
          <p:cNvSpPr/>
          <p:nvPr/>
        </p:nvSpPr>
        <p:spPr>
          <a:xfrm>
            <a:off x="6627099" y="4173831"/>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E62D22-0C9E-514B-BD1C-A9C395CD47D0}"/>
              </a:ext>
            </a:extLst>
          </p:cNvPr>
          <p:cNvSpPr/>
          <p:nvPr/>
        </p:nvSpPr>
        <p:spPr>
          <a:xfrm>
            <a:off x="10922000" y="4108505"/>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841F11-0148-FD40-A3D9-4DB6350E43C8}"/>
              </a:ext>
            </a:extLst>
          </p:cNvPr>
          <p:cNvSpPr/>
          <p:nvPr/>
        </p:nvSpPr>
        <p:spPr>
          <a:xfrm>
            <a:off x="8788401" y="5294995"/>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A00459-B4A7-5748-8462-F05B6F3B2668}"/>
              </a:ext>
            </a:extLst>
          </p:cNvPr>
          <p:cNvSpPr txBox="1"/>
          <p:nvPr/>
        </p:nvSpPr>
        <p:spPr>
          <a:xfrm>
            <a:off x="5242922" y="755380"/>
            <a:ext cx="6220944" cy="4339650"/>
          </a:xfrm>
          <a:prstGeom prst="rect">
            <a:avLst/>
          </a:prstGeom>
          <a:solidFill>
            <a:srgbClr val="FF0000"/>
          </a:solidFill>
          <a:ln>
            <a:noFill/>
          </a:ln>
        </p:spPr>
        <p:txBody>
          <a:bodyPr wrap="square" rtlCol="0">
            <a:spAutoFit/>
          </a:bodyPr>
          <a:lstStyle/>
          <a:p>
            <a:pPr algn="ctr"/>
            <a:endParaRPr lang="en-US" sz="4800" b="1" dirty="0" smtClean="0">
              <a:solidFill>
                <a:schemeClr val="bg1"/>
              </a:solidFill>
              <a:latin typeface="LW Super" pitchFamily="2" charset="0"/>
            </a:endParaRPr>
          </a:p>
          <a:p>
            <a:pPr algn="ctr"/>
            <a:r>
              <a:rPr lang="en-US" sz="7200" b="1" dirty="0" smtClean="0">
                <a:solidFill>
                  <a:schemeClr val="bg1"/>
                </a:solidFill>
                <a:latin typeface="LW Super" pitchFamily="2" charset="0"/>
              </a:rPr>
              <a:t>Welcome!</a:t>
            </a:r>
          </a:p>
          <a:p>
            <a:pPr algn="ctr"/>
            <a:endParaRPr lang="en-US" sz="3600" b="1" dirty="0" smtClean="0">
              <a:solidFill>
                <a:schemeClr val="bg1"/>
              </a:solidFill>
              <a:latin typeface="LW Super" pitchFamily="2" charset="0"/>
            </a:endParaRPr>
          </a:p>
          <a:p>
            <a:pPr algn="ctr"/>
            <a:endParaRPr lang="en-US" sz="3600" b="1" dirty="0" smtClean="0">
              <a:solidFill>
                <a:schemeClr val="bg1"/>
              </a:solidFill>
              <a:latin typeface="LW Super" pitchFamily="2" charset="0"/>
            </a:endParaRPr>
          </a:p>
          <a:p>
            <a:pPr algn="ctr"/>
            <a:r>
              <a:rPr lang="en-US" sz="3600" b="1" dirty="0" smtClean="0">
                <a:solidFill>
                  <a:schemeClr val="bg1"/>
                </a:solidFill>
                <a:latin typeface="LW Super" pitchFamily="2" charset="0"/>
              </a:rPr>
              <a:t>Latechcrrc.org</a:t>
            </a:r>
          </a:p>
          <a:p>
            <a:pPr algn="ctr"/>
            <a:endParaRPr lang="en-US" sz="4800" dirty="0">
              <a:solidFill>
                <a:srgbClr val="0047D5"/>
              </a:solidFill>
              <a:latin typeface="LW Super" pitchFamily="2" charset="0"/>
            </a:endParaRPr>
          </a:p>
        </p:txBody>
      </p:sp>
      <p:sp>
        <p:nvSpPr>
          <p:cNvPr id="25" name="Frame 24">
            <a:extLst>
              <a:ext uri="{FF2B5EF4-FFF2-40B4-BE49-F238E27FC236}">
                <a16:creationId xmlns:a16="http://schemas.microsoft.com/office/drawing/2014/main" id="{B26EE876-4D24-8942-855C-C83F6764891E}"/>
              </a:ext>
            </a:extLst>
          </p:cNvPr>
          <p:cNvSpPr/>
          <p:nvPr/>
        </p:nvSpPr>
        <p:spPr>
          <a:xfrm>
            <a:off x="4720240" y="197620"/>
            <a:ext cx="7287033" cy="5020926"/>
          </a:xfrm>
          <a:prstGeom prst="frame">
            <a:avLst/>
          </a:prstGeom>
          <a:pattFill prst="wdDnDiag">
            <a:fgClr>
              <a:srgbClr val="0047D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58B2DC94-C209-8341-931A-69286B1CEDEC}"/>
              </a:ext>
            </a:extLst>
          </p:cNvPr>
          <p:cNvPicPr>
            <a:picLocks noChangeAspect="1"/>
          </p:cNvPicPr>
          <p:nvPr/>
        </p:nvPicPr>
        <p:blipFill>
          <a:blip r:embed="rId4"/>
          <a:stretch>
            <a:fillRect/>
          </a:stretch>
        </p:blipFill>
        <p:spPr>
          <a:xfrm>
            <a:off x="8880279" y="5313877"/>
            <a:ext cx="1401425" cy="1409970"/>
          </a:xfrm>
          <a:prstGeom prst="rect">
            <a:avLst/>
          </a:prstGeom>
        </p:spPr>
      </p:pic>
      <p:pic>
        <p:nvPicPr>
          <p:cNvPr id="29" name="Picture 28">
            <a:extLst>
              <a:ext uri="{FF2B5EF4-FFF2-40B4-BE49-F238E27FC236}">
                <a16:creationId xmlns:a16="http://schemas.microsoft.com/office/drawing/2014/main" id="{DF94B509-7044-B146-A8C1-BD87211CF220}"/>
              </a:ext>
            </a:extLst>
          </p:cNvPr>
          <p:cNvPicPr>
            <a:picLocks noChangeAspect="1"/>
          </p:cNvPicPr>
          <p:nvPr/>
        </p:nvPicPr>
        <p:blipFill>
          <a:blip r:embed="rId5"/>
          <a:stretch>
            <a:fillRect/>
          </a:stretch>
        </p:blipFill>
        <p:spPr>
          <a:xfrm>
            <a:off x="10461825" y="5349611"/>
            <a:ext cx="1462215" cy="1342801"/>
          </a:xfrm>
          <a:prstGeom prst="rect">
            <a:avLst/>
          </a:prstGeom>
        </p:spPr>
      </p:pic>
      <p:pic>
        <p:nvPicPr>
          <p:cNvPr id="9" name="Picture 8">
            <a:extLst>
              <a:ext uri="{FF2B5EF4-FFF2-40B4-BE49-F238E27FC236}">
                <a16:creationId xmlns:a16="http://schemas.microsoft.com/office/drawing/2014/main" id="{CFA1B631-A9DC-5F42-B671-33F302B169D2}"/>
              </a:ext>
            </a:extLst>
          </p:cNvPr>
          <p:cNvPicPr>
            <a:picLocks noChangeAspect="1"/>
          </p:cNvPicPr>
          <p:nvPr/>
        </p:nvPicPr>
        <p:blipFill>
          <a:blip r:embed="rId6"/>
          <a:stretch>
            <a:fillRect/>
          </a:stretch>
        </p:blipFill>
        <p:spPr>
          <a:xfrm rot="1069602">
            <a:off x="5763178" y="4705672"/>
            <a:ext cx="2574257" cy="1716171"/>
          </a:xfrm>
          <a:prstGeom prst="rect">
            <a:avLst/>
          </a:prstGeom>
          <a:ln w="117475">
            <a:solidFill>
              <a:srgbClr val="0070C0"/>
            </a:solidFill>
            <a:prstDash val="sysDot"/>
          </a:ln>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8457">
            <a:off x="1922798" y="2250736"/>
            <a:ext cx="3325212" cy="2215800"/>
          </a:xfrm>
          <a:prstGeom prst="rect">
            <a:avLst/>
          </a:prstGeom>
          <a:solidFill>
            <a:srgbClr val="FFFFFF">
              <a:shade val="85000"/>
            </a:srgbClr>
          </a:solidFill>
          <a:ln w="190500" cap="sq">
            <a:solidFill>
              <a:srgbClr val="0070C0"/>
            </a:solidFill>
            <a:prstDash val="dash"/>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Oval 27">
            <a:extLst>
              <a:ext uri="{FF2B5EF4-FFF2-40B4-BE49-F238E27FC236}">
                <a16:creationId xmlns:a16="http://schemas.microsoft.com/office/drawing/2014/main" id="{B3754DE3-1003-4E45-BECA-DDEE656B1B8D}"/>
              </a:ext>
            </a:extLst>
          </p:cNvPr>
          <p:cNvSpPr/>
          <p:nvPr/>
        </p:nvSpPr>
        <p:spPr>
          <a:xfrm>
            <a:off x="3654554" y="1572709"/>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62D7ADC-E251-5546-B2E2-EBAF93F09684}"/>
              </a:ext>
            </a:extLst>
          </p:cNvPr>
          <p:cNvSpPr/>
          <p:nvPr/>
        </p:nvSpPr>
        <p:spPr>
          <a:xfrm>
            <a:off x="4090169" y="6057818"/>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Teach Dice Ornament on T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5177" y="4566150"/>
            <a:ext cx="1946985" cy="1300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34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731E3-2868-774F-B4C2-41457DD3AFBC}"/>
              </a:ext>
            </a:extLst>
          </p:cNvPr>
          <p:cNvPicPr>
            <a:picLocks noGrp="1" noChangeAspect="1"/>
          </p:cNvPicPr>
          <p:nvPr>
            <p:ph idx="1"/>
          </p:nvPr>
        </p:nvPicPr>
        <p:blipFill>
          <a:blip r:embed="rId2"/>
          <a:stretch>
            <a:fillRect/>
          </a:stretch>
        </p:blipFill>
        <p:spPr>
          <a:xfrm rot="20950090">
            <a:off x="421392" y="4648202"/>
            <a:ext cx="2441483" cy="1831112"/>
          </a:xfrm>
          <a:ln w="111125">
            <a:solidFill>
              <a:srgbClr val="FF0000"/>
            </a:solidFill>
            <a:prstDash val="sysDash"/>
          </a:ln>
        </p:spPr>
      </p:pic>
      <p:pic>
        <p:nvPicPr>
          <p:cNvPr id="7" name="Picture 6">
            <a:extLst>
              <a:ext uri="{FF2B5EF4-FFF2-40B4-BE49-F238E27FC236}">
                <a16:creationId xmlns:a16="http://schemas.microsoft.com/office/drawing/2014/main" id="{E49E38C3-B01B-B74C-8FC7-824150272517}"/>
              </a:ext>
            </a:extLst>
          </p:cNvPr>
          <p:cNvPicPr>
            <a:picLocks noChangeAspect="1"/>
          </p:cNvPicPr>
          <p:nvPr/>
        </p:nvPicPr>
        <p:blipFill>
          <a:blip r:embed="rId3"/>
          <a:stretch>
            <a:fillRect/>
          </a:stretch>
        </p:blipFill>
        <p:spPr>
          <a:xfrm rot="20725334">
            <a:off x="357963" y="455219"/>
            <a:ext cx="2799739" cy="1864669"/>
          </a:xfrm>
          <a:prstGeom prst="rect">
            <a:avLst/>
          </a:prstGeom>
          <a:ln w="107950">
            <a:solidFill>
              <a:srgbClr val="FF0000"/>
            </a:solidFill>
          </a:ln>
        </p:spPr>
      </p:pic>
      <p:sp>
        <p:nvSpPr>
          <p:cNvPr id="10" name="Oval 9">
            <a:extLst>
              <a:ext uri="{FF2B5EF4-FFF2-40B4-BE49-F238E27FC236}">
                <a16:creationId xmlns:a16="http://schemas.microsoft.com/office/drawing/2014/main" id="{B3754DE3-1003-4E45-BECA-DDEE656B1B8D}"/>
              </a:ext>
            </a:extLst>
          </p:cNvPr>
          <p:cNvSpPr/>
          <p:nvPr/>
        </p:nvSpPr>
        <p:spPr>
          <a:xfrm>
            <a:off x="330076" y="279983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A42A7-368D-D04F-A7F2-159FFFFD325D}"/>
              </a:ext>
            </a:extLst>
          </p:cNvPr>
          <p:cNvSpPr/>
          <p:nvPr/>
        </p:nvSpPr>
        <p:spPr>
          <a:xfrm>
            <a:off x="1117825" y="3617470"/>
            <a:ext cx="541866" cy="558800"/>
          </a:xfrm>
          <a:prstGeom prst="ellipse">
            <a:avLst/>
          </a:prstGeom>
          <a:pattFill prst="pct9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37D93F-8AEA-2A40-A97F-5FF0EDA38A97}"/>
              </a:ext>
            </a:extLst>
          </p:cNvPr>
          <p:cNvSpPr/>
          <p:nvPr/>
        </p:nvSpPr>
        <p:spPr>
          <a:xfrm>
            <a:off x="7649889" y="2882170"/>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409AF85-85DD-AC40-AD84-9A241AE5D26A}"/>
              </a:ext>
            </a:extLst>
          </p:cNvPr>
          <p:cNvSpPr/>
          <p:nvPr/>
        </p:nvSpPr>
        <p:spPr>
          <a:xfrm>
            <a:off x="6281792" y="4453231"/>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7DB1E1-7FAF-1343-B765-2B6F7D051888}"/>
              </a:ext>
            </a:extLst>
          </p:cNvPr>
          <p:cNvSpPr/>
          <p:nvPr/>
        </p:nvSpPr>
        <p:spPr>
          <a:xfrm>
            <a:off x="2950379" y="197619"/>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D83599-21B8-B149-9CA9-B08A50F3669E}"/>
              </a:ext>
            </a:extLst>
          </p:cNvPr>
          <p:cNvSpPr/>
          <p:nvPr/>
        </p:nvSpPr>
        <p:spPr>
          <a:xfrm>
            <a:off x="5029201" y="5757333"/>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D7ADC-E251-5546-B2E2-EBAF93F09684}"/>
              </a:ext>
            </a:extLst>
          </p:cNvPr>
          <p:cNvSpPr/>
          <p:nvPr/>
        </p:nvSpPr>
        <p:spPr>
          <a:xfrm>
            <a:off x="3525400" y="4966467"/>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0F6D7-BA13-9648-982C-5FFA5E0BA6A3}"/>
              </a:ext>
            </a:extLst>
          </p:cNvPr>
          <p:cNvSpPr/>
          <p:nvPr/>
        </p:nvSpPr>
        <p:spPr>
          <a:xfrm>
            <a:off x="4910667" y="107522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4360B2-0A2F-6F48-93EB-0D0910FFC201}"/>
              </a:ext>
            </a:extLst>
          </p:cNvPr>
          <p:cNvSpPr/>
          <p:nvPr/>
        </p:nvSpPr>
        <p:spPr>
          <a:xfrm>
            <a:off x="7108023" y="982133"/>
            <a:ext cx="541866" cy="558800"/>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2535C1-635B-574B-8618-8EF93EB662CF}"/>
              </a:ext>
            </a:extLst>
          </p:cNvPr>
          <p:cNvSpPr/>
          <p:nvPr/>
        </p:nvSpPr>
        <p:spPr>
          <a:xfrm>
            <a:off x="9871897" y="2241036"/>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366ED0B-6C4F-8541-87B2-AE9F9BC6F58F}"/>
              </a:ext>
            </a:extLst>
          </p:cNvPr>
          <p:cNvSpPr/>
          <p:nvPr/>
        </p:nvSpPr>
        <p:spPr>
          <a:xfrm>
            <a:off x="10092267" y="1352995"/>
            <a:ext cx="541866" cy="558800"/>
          </a:xfrm>
          <a:prstGeom prst="ellipse">
            <a:avLst/>
          </a:prstGeom>
          <a:pattFill prst="pct7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B959D75-32FB-6049-B92D-5D0C2B791F78}"/>
              </a:ext>
            </a:extLst>
          </p:cNvPr>
          <p:cNvSpPr/>
          <p:nvPr/>
        </p:nvSpPr>
        <p:spPr>
          <a:xfrm>
            <a:off x="6627099" y="4173831"/>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E62D22-0C9E-514B-BD1C-A9C395CD47D0}"/>
              </a:ext>
            </a:extLst>
          </p:cNvPr>
          <p:cNvSpPr/>
          <p:nvPr/>
        </p:nvSpPr>
        <p:spPr>
          <a:xfrm>
            <a:off x="10922000" y="4108505"/>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841F11-0148-FD40-A3D9-4DB6350E43C8}"/>
              </a:ext>
            </a:extLst>
          </p:cNvPr>
          <p:cNvSpPr/>
          <p:nvPr/>
        </p:nvSpPr>
        <p:spPr>
          <a:xfrm>
            <a:off x="8788401" y="5294995"/>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A00459-B4A7-5748-8462-F05B6F3B2668}"/>
              </a:ext>
            </a:extLst>
          </p:cNvPr>
          <p:cNvSpPr txBox="1"/>
          <p:nvPr/>
        </p:nvSpPr>
        <p:spPr>
          <a:xfrm>
            <a:off x="5242922" y="755380"/>
            <a:ext cx="6220944" cy="4154984"/>
          </a:xfrm>
          <a:prstGeom prst="rect">
            <a:avLst/>
          </a:prstGeom>
          <a:solidFill>
            <a:srgbClr val="FF0000"/>
          </a:solidFill>
          <a:ln>
            <a:noFill/>
          </a:ln>
        </p:spPr>
        <p:txBody>
          <a:bodyPr wrap="square" rtlCol="0">
            <a:spAutoFit/>
          </a:bodyPr>
          <a:lstStyle/>
          <a:p>
            <a:pPr algn="ctr"/>
            <a:endParaRPr lang="en-US" sz="4800" b="1" dirty="0" smtClean="0">
              <a:solidFill>
                <a:schemeClr val="bg1"/>
              </a:solidFill>
              <a:latin typeface="LW Super" pitchFamily="2" charset="0"/>
            </a:endParaRPr>
          </a:p>
          <a:p>
            <a:pPr algn="ctr"/>
            <a:r>
              <a:rPr lang="en-US" sz="7200" b="1" dirty="0" smtClean="0">
                <a:solidFill>
                  <a:schemeClr val="bg1"/>
                </a:solidFill>
                <a:latin typeface="LW Super" pitchFamily="2" charset="0"/>
              </a:rPr>
              <a:t>Professional Development</a:t>
            </a:r>
          </a:p>
          <a:p>
            <a:pPr algn="ctr"/>
            <a:endParaRPr lang="en-US" sz="3600" b="1" dirty="0" smtClean="0">
              <a:solidFill>
                <a:schemeClr val="bg1"/>
              </a:solidFill>
              <a:latin typeface="LW Super" pitchFamily="2" charset="0"/>
            </a:endParaRPr>
          </a:p>
          <a:p>
            <a:pPr algn="ctr"/>
            <a:endParaRPr lang="en-US" sz="3600" b="1" dirty="0" smtClean="0">
              <a:solidFill>
                <a:schemeClr val="bg1"/>
              </a:solidFill>
              <a:latin typeface="LW Super" pitchFamily="2" charset="0"/>
            </a:endParaRPr>
          </a:p>
        </p:txBody>
      </p:sp>
      <p:sp>
        <p:nvSpPr>
          <p:cNvPr id="25" name="Frame 24">
            <a:extLst>
              <a:ext uri="{FF2B5EF4-FFF2-40B4-BE49-F238E27FC236}">
                <a16:creationId xmlns:a16="http://schemas.microsoft.com/office/drawing/2014/main" id="{B26EE876-4D24-8942-855C-C83F6764891E}"/>
              </a:ext>
            </a:extLst>
          </p:cNvPr>
          <p:cNvSpPr/>
          <p:nvPr/>
        </p:nvSpPr>
        <p:spPr>
          <a:xfrm>
            <a:off x="4720240" y="197620"/>
            <a:ext cx="7287033" cy="5020926"/>
          </a:xfrm>
          <a:prstGeom prst="frame">
            <a:avLst/>
          </a:prstGeom>
          <a:pattFill prst="wdDnDiag">
            <a:fgClr>
              <a:srgbClr val="0047D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58B2DC94-C209-8341-931A-69286B1CEDEC}"/>
              </a:ext>
            </a:extLst>
          </p:cNvPr>
          <p:cNvPicPr>
            <a:picLocks noChangeAspect="1"/>
          </p:cNvPicPr>
          <p:nvPr/>
        </p:nvPicPr>
        <p:blipFill>
          <a:blip r:embed="rId4"/>
          <a:stretch>
            <a:fillRect/>
          </a:stretch>
        </p:blipFill>
        <p:spPr>
          <a:xfrm>
            <a:off x="8880279" y="5313877"/>
            <a:ext cx="1401425" cy="1409970"/>
          </a:xfrm>
          <a:prstGeom prst="rect">
            <a:avLst/>
          </a:prstGeom>
        </p:spPr>
      </p:pic>
      <p:pic>
        <p:nvPicPr>
          <p:cNvPr id="29" name="Picture 28">
            <a:extLst>
              <a:ext uri="{FF2B5EF4-FFF2-40B4-BE49-F238E27FC236}">
                <a16:creationId xmlns:a16="http://schemas.microsoft.com/office/drawing/2014/main" id="{DF94B509-7044-B146-A8C1-BD87211CF220}"/>
              </a:ext>
            </a:extLst>
          </p:cNvPr>
          <p:cNvPicPr>
            <a:picLocks noChangeAspect="1"/>
          </p:cNvPicPr>
          <p:nvPr/>
        </p:nvPicPr>
        <p:blipFill>
          <a:blip r:embed="rId5"/>
          <a:stretch>
            <a:fillRect/>
          </a:stretch>
        </p:blipFill>
        <p:spPr>
          <a:xfrm>
            <a:off x="10461825" y="5349611"/>
            <a:ext cx="1462215" cy="1342801"/>
          </a:xfrm>
          <a:prstGeom prst="rect">
            <a:avLst/>
          </a:prstGeom>
        </p:spPr>
      </p:pic>
      <p:pic>
        <p:nvPicPr>
          <p:cNvPr id="9" name="Picture 8">
            <a:extLst>
              <a:ext uri="{FF2B5EF4-FFF2-40B4-BE49-F238E27FC236}">
                <a16:creationId xmlns:a16="http://schemas.microsoft.com/office/drawing/2014/main" id="{CFA1B631-A9DC-5F42-B671-33F302B169D2}"/>
              </a:ext>
            </a:extLst>
          </p:cNvPr>
          <p:cNvPicPr>
            <a:picLocks noChangeAspect="1"/>
          </p:cNvPicPr>
          <p:nvPr/>
        </p:nvPicPr>
        <p:blipFill>
          <a:blip r:embed="rId6"/>
          <a:stretch>
            <a:fillRect/>
          </a:stretch>
        </p:blipFill>
        <p:spPr>
          <a:xfrm rot="1069602">
            <a:off x="5763178" y="4705672"/>
            <a:ext cx="2574257" cy="1716171"/>
          </a:xfrm>
          <a:prstGeom prst="rect">
            <a:avLst/>
          </a:prstGeom>
          <a:ln w="117475">
            <a:solidFill>
              <a:srgbClr val="0070C0"/>
            </a:solidFill>
            <a:prstDash val="sysDot"/>
          </a:ln>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8457">
            <a:off x="1922798" y="2250736"/>
            <a:ext cx="3325212" cy="2215800"/>
          </a:xfrm>
          <a:prstGeom prst="rect">
            <a:avLst/>
          </a:prstGeom>
          <a:solidFill>
            <a:srgbClr val="FFFFFF">
              <a:shade val="85000"/>
            </a:srgbClr>
          </a:solidFill>
          <a:ln w="190500" cap="sq">
            <a:solidFill>
              <a:srgbClr val="0070C0"/>
            </a:solidFill>
            <a:prstDash val="dash"/>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Oval 27">
            <a:extLst>
              <a:ext uri="{FF2B5EF4-FFF2-40B4-BE49-F238E27FC236}">
                <a16:creationId xmlns:a16="http://schemas.microsoft.com/office/drawing/2014/main" id="{B3754DE3-1003-4E45-BECA-DDEE656B1B8D}"/>
              </a:ext>
            </a:extLst>
          </p:cNvPr>
          <p:cNvSpPr/>
          <p:nvPr/>
        </p:nvSpPr>
        <p:spPr>
          <a:xfrm>
            <a:off x="3654554" y="1572709"/>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62D7ADC-E251-5546-B2E2-EBAF93F09684}"/>
              </a:ext>
            </a:extLst>
          </p:cNvPr>
          <p:cNvSpPr/>
          <p:nvPr/>
        </p:nvSpPr>
        <p:spPr>
          <a:xfrm>
            <a:off x="4090169" y="6057818"/>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2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solidFill>
          <a:ln w="7620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3071" y="135457"/>
            <a:ext cx="11810301" cy="3293544"/>
          </a:xfrm>
        </p:spPr>
        <p:txBody>
          <a:bodyPr>
            <a:normAutofit fontScale="90000"/>
          </a:bodyPr>
          <a:lstStyle/>
          <a:p>
            <a:r>
              <a:rPr lang="en-US" dirty="0">
                <a:solidFill>
                  <a:srgbClr val="2F5597"/>
                </a:solidFill>
              </a:rPr>
              <a:t/>
            </a:r>
            <a:br>
              <a:rPr lang="en-US" dirty="0">
                <a:solidFill>
                  <a:srgbClr val="2F5597"/>
                </a:solidFill>
              </a:rPr>
            </a:br>
            <a:r>
              <a:rPr lang="en-US" dirty="0">
                <a:solidFill>
                  <a:srgbClr val="2F5597"/>
                </a:solidFill>
              </a:rPr>
              <a:t/>
            </a:r>
            <a:br>
              <a:rPr lang="en-US" dirty="0">
                <a:solidFill>
                  <a:srgbClr val="2F5597"/>
                </a:solidFill>
              </a:rPr>
            </a:br>
            <a:r>
              <a:rPr lang="en-US" sz="7300" b="1" dirty="0" smtClean="0"/>
              <a:t> </a:t>
            </a:r>
            <a:br>
              <a:rPr lang="en-US" sz="7300" b="1" dirty="0" smtClean="0"/>
            </a:br>
            <a:r>
              <a:rPr lang="en-US" sz="7300" b="1" dirty="0" smtClean="0">
                <a:solidFill>
                  <a:srgbClr val="005DA2"/>
                </a:solidFill>
              </a:rPr>
              <a:t> </a:t>
            </a:r>
            <a:r>
              <a:rPr lang="en-US" sz="7300" b="1" dirty="0" smtClean="0"/>
              <a:t/>
            </a:r>
            <a:br>
              <a:rPr lang="en-US" sz="7300" b="1" dirty="0" smtClean="0"/>
            </a:br>
            <a:r>
              <a:rPr lang="en-US" sz="8900" b="1" dirty="0" smtClean="0">
                <a:solidFill>
                  <a:srgbClr val="EE0000"/>
                </a:solidFill>
              </a:rPr>
              <a:t>Generational Differences</a:t>
            </a:r>
            <a:endParaRPr lang="en-US" sz="8900" dirty="0">
              <a:solidFill>
                <a:srgbClr val="EE0000"/>
              </a:solidFill>
            </a:endParaRPr>
          </a:p>
        </p:txBody>
      </p:sp>
      <p:sp>
        <p:nvSpPr>
          <p:cNvPr id="8" name="Rectangle 7"/>
          <p:cNvSpPr/>
          <p:nvPr/>
        </p:nvSpPr>
        <p:spPr>
          <a:xfrm>
            <a:off x="0" y="6225909"/>
            <a:ext cx="12192000" cy="646331"/>
          </a:xfrm>
          <a:prstGeom prst="rect">
            <a:avLst/>
          </a:prstGeom>
        </p:spPr>
        <p:txBody>
          <a:bodyPr wrap="square">
            <a:spAutoFit/>
          </a:bodyPr>
          <a:lstStyle/>
          <a:p>
            <a:pPr algn="r"/>
            <a:r>
              <a:rPr lang="en-US" i="1" dirty="0" smtClean="0">
                <a:effectLst/>
                <a:latin typeface="Calibri" panose="020F0502020204030204" pitchFamily="34" charset="0"/>
                <a:ea typeface="Times New Roman" panose="02020603050405020304" pitchFamily="18" charset="0"/>
                <a:cs typeface="Times New Roman" panose="02020603050405020304" pitchFamily="18" charset="0"/>
              </a:rPr>
              <a:t>Copyright 2016, The Clinical Residency &amp; Recruitment Center, </a:t>
            </a:r>
          </a:p>
          <a:p>
            <a:pPr algn="r"/>
            <a:r>
              <a:rPr lang="en-US" i="1" dirty="0" smtClean="0">
                <a:effectLst/>
                <a:latin typeface="Calibri" panose="020F0502020204030204" pitchFamily="34" charset="0"/>
                <a:ea typeface="Times New Roman" panose="02020603050405020304" pitchFamily="18" charset="0"/>
                <a:cs typeface="Times New Roman" panose="02020603050405020304" pitchFamily="18" charset="0"/>
              </a:rPr>
              <a:t>Dr. Amy Vessel &amp; Dr. Dawn Basinger, Louisiana Tech University, College of Education </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66" y="5713378"/>
            <a:ext cx="1085067" cy="996581"/>
          </a:xfrm>
          <a:prstGeom prst="rect">
            <a:avLst/>
          </a:prstGeom>
        </p:spPr>
      </p:pic>
    </p:spTree>
    <p:extLst>
      <p:ext uri="{BB962C8B-B14F-4D97-AF65-F5344CB8AC3E}">
        <p14:creationId xmlns:p14="http://schemas.microsoft.com/office/powerpoint/2010/main" val="142768603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w="7620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953690"/>
            <a:ext cx="11753850" cy="4950619"/>
          </a:xfrm>
          <a:prstGeom prst="rect">
            <a:avLst/>
          </a:prstGeom>
        </p:spPr>
      </p:pic>
    </p:spTree>
    <p:extLst>
      <p:ext uri="{BB962C8B-B14F-4D97-AF65-F5344CB8AC3E}">
        <p14:creationId xmlns:p14="http://schemas.microsoft.com/office/powerpoint/2010/main" val="3756991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w="7620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166" y="1646931"/>
            <a:ext cx="1436748" cy="14367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52" y="84830"/>
            <a:ext cx="2047336" cy="12680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509" y="523663"/>
            <a:ext cx="1425219" cy="17942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9334" y="76183"/>
            <a:ext cx="1714500" cy="131159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543" y="4172309"/>
            <a:ext cx="6943725" cy="260122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8417" y="114859"/>
            <a:ext cx="3459913" cy="251997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1671" y="2736341"/>
            <a:ext cx="1984794" cy="1435968"/>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939" y="3108079"/>
            <a:ext cx="2523406" cy="135812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479" y="4531817"/>
            <a:ext cx="2143125" cy="213360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5658" y="1645009"/>
            <a:ext cx="3613150" cy="2527300"/>
          </a:xfrm>
          <a:prstGeom prst="rect">
            <a:avLst/>
          </a:prstGeom>
        </p:spPr>
      </p:pic>
      <p:sp>
        <p:nvSpPr>
          <p:cNvPr id="17" name="TextBox 16"/>
          <p:cNvSpPr txBox="1"/>
          <p:nvPr/>
        </p:nvSpPr>
        <p:spPr>
          <a:xfrm>
            <a:off x="2456352" y="76183"/>
            <a:ext cx="6089100" cy="1446550"/>
          </a:xfrm>
          <a:prstGeom prst="rect">
            <a:avLst/>
          </a:prstGeom>
          <a:noFill/>
        </p:spPr>
        <p:txBody>
          <a:bodyPr wrap="square" rtlCol="0">
            <a:spAutoFit/>
          </a:bodyPr>
          <a:lstStyle/>
          <a:p>
            <a:pPr algn="ctr"/>
            <a:r>
              <a:rPr lang="en-US" sz="4400" b="1" dirty="0" smtClean="0">
                <a:solidFill>
                  <a:srgbClr val="EE0000"/>
                </a:solidFill>
              </a:rPr>
              <a:t>Baby Boomers</a:t>
            </a:r>
          </a:p>
          <a:p>
            <a:pPr algn="ctr"/>
            <a:r>
              <a:rPr lang="en-US" sz="4400" b="1" dirty="0" smtClean="0">
                <a:solidFill>
                  <a:srgbClr val="EE0000"/>
                </a:solidFill>
              </a:rPr>
              <a:t>1946 - 1964</a:t>
            </a:r>
            <a:endParaRPr lang="en-US" sz="4400" b="1" dirty="0">
              <a:solidFill>
                <a:srgbClr val="EE0000"/>
              </a:solidFil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2855" y="4050033"/>
            <a:ext cx="1507408" cy="1507408"/>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508" y="1521932"/>
            <a:ext cx="1220890" cy="1553339"/>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98327" y="2634829"/>
            <a:ext cx="1175307" cy="1632371"/>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48083" y="5472921"/>
            <a:ext cx="1589140" cy="1239529"/>
          </a:xfrm>
          <a:prstGeom prst="rect">
            <a:avLst/>
          </a:prstGeom>
        </p:spPr>
      </p:pic>
    </p:spTree>
    <p:extLst>
      <p:ext uri="{BB962C8B-B14F-4D97-AF65-F5344CB8AC3E}">
        <p14:creationId xmlns:p14="http://schemas.microsoft.com/office/powerpoint/2010/main" val="3644856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w="76200">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116" y="176654"/>
            <a:ext cx="8842075" cy="6322083"/>
          </a:xfrm>
          <a:prstGeom prst="rect">
            <a:avLst/>
          </a:prstGeom>
        </p:spPr>
      </p:pic>
    </p:spTree>
    <p:extLst>
      <p:ext uri="{BB962C8B-B14F-4D97-AF65-F5344CB8AC3E}">
        <p14:creationId xmlns:p14="http://schemas.microsoft.com/office/powerpoint/2010/main" val="167745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w="76200">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49458" y="114859"/>
            <a:ext cx="6089100" cy="1446550"/>
          </a:xfrm>
          <a:prstGeom prst="rect">
            <a:avLst/>
          </a:prstGeom>
          <a:noFill/>
        </p:spPr>
        <p:txBody>
          <a:bodyPr wrap="square" rtlCol="0">
            <a:spAutoFit/>
          </a:bodyPr>
          <a:lstStyle/>
          <a:p>
            <a:pPr algn="ctr"/>
            <a:r>
              <a:rPr lang="en-US" sz="4400" b="1" dirty="0" smtClean="0">
                <a:solidFill>
                  <a:srgbClr val="005DA2"/>
                </a:solidFill>
              </a:rPr>
              <a:t>Generation X</a:t>
            </a:r>
          </a:p>
          <a:p>
            <a:pPr algn="ctr"/>
            <a:r>
              <a:rPr lang="en-US" sz="4400" b="1" dirty="0" smtClean="0">
                <a:solidFill>
                  <a:srgbClr val="005DA2"/>
                </a:solidFill>
              </a:rPr>
              <a:t>1965-1980</a:t>
            </a:r>
            <a:endParaRPr lang="en-US" sz="4400" b="1" dirty="0">
              <a:solidFill>
                <a:srgbClr val="005DA2"/>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758" y="1495350"/>
            <a:ext cx="7575683" cy="505045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1821" y="114859"/>
            <a:ext cx="2619375" cy="174307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8417" y="77697"/>
            <a:ext cx="1255817" cy="1255817"/>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78" y="82010"/>
            <a:ext cx="1828890" cy="1438534"/>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7406" y="5319793"/>
            <a:ext cx="1978235" cy="148176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11" y="4642558"/>
            <a:ext cx="1025395" cy="1025395"/>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44" y="5700197"/>
            <a:ext cx="1219919" cy="105691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417" y="1620215"/>
            <a:ext cx="2600325" cy="1752600"/>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3494" y="199047"/>
            <a:ext cx="1277722" cy="1277722"/>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43" y="3497679"/>
            <a:ext cx="1789263" cy="1181446"/>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72740" y="3407471"/>
            <a:ext cx="2457450" cy="1857375"/>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38517" y="1721935"/>
            <a:ext cx="1729057" cy="2143125"/>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2232" y="5851308"/>
            <a:ext cx="1166375" cy="905802"/>
          </a:xfrm>
          <a:prstGeom prst="rect">
            <a:avLst/>
          </a:prstGeom>
        </p:spPr>
      </p:pic>
      <p:pic>
        <p:nvPicPr>
          <p:cNvPr id="33" name="Picture 3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54589" y="5253533"/>
            <a:ext cx="1524000" cy="1524000"/>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48499" y="1382977"/>
            <a:ext cx="891717" cy="1113538"/>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76276" y="5606812"/>
            <a:ext cx="1481445" cy="1150298"/>
          </a:xfrm>
          <a:prstGeom prst="rect">
            <a:avLst/>
          </a:prstGeom>
        </p:spPr>
      </p:pic>
      <p:pic>
        <p:nvPicPr>
          <p:cNvPr id="24" name="Picture 2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03084" y="4254250"/>
            <a:ext cx="2046382" cy="1227829"/>
          </a:xfrm>
          <a:prstGeom prst="rect">
            <a:avLst/>
          </a:prstGeom>
        </p:spPr>
      </p:pic>
      <p:pic>
        <p:nvPicPr>
          <p:cNvPr id="34" name="Picture 3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49224" y="3204005"/>
            <a:ext cx="1008654" cy="1344872"/>
          </a:xfrm>
          <a:prstGeom prst="rect">
            <a:avLst/>
          </a:prstGeom>
        </p:spPr>
      </p:pic>
      <p:pic>
        <p:nvPicPr>
          <p:cNvPr id="37" name="Pictur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95797" y="3865060"/>
            <a:ext cx="2558506" cy="1398293"/>
          </a:xfrm>
          <a:prstGeom prst="rect">
            <a:avLst/>
          </a:prstGeom>
        </p:spPr>
      </p:pic>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517406" y="3576210"/>
            <a:ext cx="952944" cy="634141"/>
          </a:xfrm>
          <a:prstGeom prst="rect">
            <a:avLst/>
          </a:prstGeom>
        </p:spPr>
      </p:pic>
      <p:pic>
        <p:nvPicPr>
          <p:cNvPr id="6" name="Picture 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63758" y="149302"/>
            <a:ext cx="2385665" cy="1377212"/>
          </a:xfrm>
          <a:prstGeom prst="rect">
            <a:avLst/>
          </a:prstGeom>
        </p:spPr>
      </p:pic>
      <p:pic>
        <p:nvPicPr>
          <p:cNvPr id="7" name="Picture 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89150" y="2523208"/>
            <a:ext cx="1485900" cy="714375"/>
          </a:xfrm>
          <a:prstGeom prst="rect">
            <a:avLst/>
          </a:prstGeom>
        </p:spPr>
      </p:pic>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407510" y="2072053"/>
            <a:ext cx="1094157" cy="1324788"/>
          </a:xfrm>
          <a:prstGeom prst="rect">
            <a:avLst/>
          </a:prstGeom>
        </p:spPr>
      </p:pic>
      <p:pic>
        <p:nvPicPr>
          <p:cNvPr id="9" name="Picture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10355" y="1876515"/>
            <a:ext cx="1076094" cy="875223"/>
          </a:xfrm>
          <a:prstGeom prst="rect">
            <a:avLst/>
          </a:prstGeom>
        </p:spPr>
      </p:pic>
    </p:spTree>
    <p:extLst>
      <p:ext uri="{BB962C8B-B14F-4D97-AF65-F5344CB8AC3E}">
        <p14:creationId xmlns:p14="http://schemas.microsoft.com/office/powerpoint/2010/main" val="1197358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w="76200">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210" y="176735"/>
            <a:ext cx="8163580" cy="6504530"/>
          </a:xfrm>
          <a:prstGeom prst="rect">
            <a:avLst/>
          </a:prstGeom>
        </p:spPr>
      </p:pic>
    </p:spTree>
    <p:extLst>
      <p:ext uri="{BB962C8B-B14F-4D97-AF65-F5344CB8AC3E}">
        <p14:creationId xmlns:p14="http://schemas.microsoft.com/office/powerpoint/2010/main" val="3007078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w="76200">
            <a:solidFill>
              <a:srgbClr val="EE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49458" y="114859"/>
            <a:ext cx="6089100" cy="2123658"/>
          </a:xfrm>
          <a:prstGeom prst="rect">
            <a:avLst/>
          </a:prstGeom>
          <a:noFill/>
        </p:spPr>
        <p:txBody>
          <a:bodyPr wrap="square" rtlCol="0">
            <a:spAutoFit/>
          </a:bodyPr>
          <a:lstStyle/>
          <a:p>
            <a:pPr algn="ctr"/>
            <a:r>
              <a:rPr lang="en-US" sz="4400" b="1" dirty="0" smtClean="0">
                <a:solidFill>
                  <a:srgbClr val="EE0000"/>
                </a:solidFill>
              </a:rPr>
              <a:t>Gen Y</a:t>
            </a:r>
          </a:p>
          <a:p>
            <a:pPr algn="ctr"/>
            <a:r>
              <a:rPr lang="en-US" sz="4400" b="1" dirty="0" smtClean="0">
                <a:solidFill>
                  <a:srgbClr val="EE0000"/>
                </a:solidFill>
              </a:rPr>
              <a:t>Millennials</a:t>
            </a:r>
          </a:p>
          <a:p>
            <a:pPr algn="ctr"/>
            <a:r>
              <a:rPr lang="en-US" sz="4400" b="1" dirty="0" smtClean="0">
                <a:solidFill>
                  <a:srgbClr val="EE0000"/>
                </a:solidFill>
              </a:rPr>
              <a:t>1980 - 1994</a:t>
            </a:r>
            <a:endParaRPr lang="en-US" sz="4400" b="1" dirty="0">
              <a:solidFill>
                <a:srgbClr val="EE0000"/>
              </a:solidFill>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60" y="2046014"/>
            <a:ext cx="2009775" cy="227647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659" y="4844989"/>
            <a:ext cx="2390775" cy="1914525"/>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2211" y="50770"/>
            <a:ext cx="1885950" cy="186690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3523" y="4784680"/>
            <a:ext cx="2466975" cy="184785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864" y="5164077"/>
            <a:ext cx="2743200" cy="1666875"/>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4543" y="170064"/>
            <a:ext cx="1684554" cy="2059652"/>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5903" y="157132"/>
            <a:ext cx="1295400" cy="1295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22" y="170064"/>
            <a:ext cx="2571750" cy="1771650"/>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8273" y="3159005"/>
            <a:ext cx="2819400" cy="161925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90" y="4125852"/>
            <a:ext cx="3171825" cy="143827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8855" y="1485899"/>
            <a:ext cx="2133600" cy="2143125"/>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4893" y="2251344"/>
            <a:ext cx="2466975" cy="1847850"/>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4542" y="280403"/>
            <a:ext cx="1412508" cy="1970941"/>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3605" y="4672725"/>
            <a:ext cx="2450517" cy="1959805"/>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72435" y="2055876"/>
            <a:ext cx="1701159" cy="2590598"/>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53896" y="2302396"/>
            <a:ext cx="1981200" cy="2143125"/>
          </a:xfrm>
          <a:prstGeom prst="rect">
            <a:avLst/>
          </a:prstGeom>
        </p:spPr>
      </p:pic>
    </p:spTree>
    <p:extLst>
      <p:ext uri="{BB962C8B-B14F-4D97-AF65-F5344CB8AC3E}">
        <p14:creationId xmlns:p14="http://schemas.microsoft.com/office/powerpoint/2010/main" val="2036948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891"/>
          <a:stretch/>
        </p:blipFill>
        <p:spPr>
          <a:xfrm>
            <a:off x="3310526" y="265735"/>
            <a:ext cx="5807347" cy="6326529"/>
          </a:xfrm>
          <a:prstGeom prst="rect">
            <a:avLst/>
          </a:prstGeom>
        </p:spPr>
      </p:pic>
    </p:spTree>
    <p:extLst>
      <p:ext uri="{BB962C8B-B14F-4D97-AF65-F5344CB8AC3E}">
        <p14:creationId xmlns:p14="http://schemas.microsoft.com/office/powerpoint/2010/main" val="3651960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4" y="-28338"/>
            <a:ext cx="12192000" cy="6858000"/>
          </a:xfrm>
          <a:prstGeom prst="rect">
            <a:avLst/>
          </a:prstGeom>
          <a:solidFill>
            <a:schemeClr val="bg1"/>
          </a:solidFill>
          <a:ln w="76200">
            <a:solidFill>
              <a:srgbClr val="EE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649458" y="114859"/>
            <a:ext cx="6089100" cy="1446550"/>
          </a:xfrm>
          <a:prstGeom prst="rect">
            <a:avLst/>
          </a:prstGeom>
          <a:noFill/>
        </p:spPr>
        <p:txBody>
          <a:bodyPr wrap="square" rtlCol="0">
            <a:spAutoFit/>
          </a:bodyPr>
          <a:lstStyle/>
          <a:p>
            <a:pPr algn="ctr"/>
            <a:r>
              <a:rPr lang="en-US" sz="4400" b="1" dirty="0" smtClean="0">
                <a:solidFill>
                  <a:srgbClr val="EE0000"/>
                </a:solidFill>
              </a:rPr>
              <a:t>Gen Z</a:t>
            </a:r>
          </a:p>
          <a:p>
            <a:pPr algn="ctr"/>
            <a:r>
              <a:rPr lang="en-US" sz="4400" b="1" dirty="0" smtClean="0">
                <a:solidFill>
                  <a:srgbClr val="EE0000"/>
                </a:solidFill>
              </a:rPr>
              <a:t>1995-2012ish</a:t>
            </a:r>
            <a:endParaRPr lang="en-US" sz="4400" b="1" dirty="0">
              <a:solidFill>
                <a:srgbClr val="EE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928" y="2983059"/>
            <a:ext cx="2912336" cy="17199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00653">
            <a:off x="261923" y="1285440"/>
            <a:ext cx="1362534" cy="19978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6" y="43507"/>
            <a:ext cx="1998595" cy="112520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907" y="4124347"/>
            <a:ext cx="4302713" cy="257445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194" y="3343735"/>
            <a:ext cx="1090813" cy="9706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41048">
            <a:off x="1927927" y="210698"/>
            <a:ext cx="1850478" cy="268018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7645" y="1409055"/>
            <a:ext cx="2752725" cy="1666875"/>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6645" y="3075930"/>
            <a:ext cx="1411134" cy="1411134"/>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7327" y="1985555"/>
            <a:ext cx="3176966" cy="4872446"/>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9237" y="154077"/>
            <a:ext cx="2343150" cy="2343150"/>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24842" y="4182563"/>
            <a:ext cx="873390" cy="8733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24842" y="5029101"/>
            <a:ext cx="873390" cy="87339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04132" y="5902492"/>
            <a:ext cx="914809" cy="910743"/>
          </a:xfrm>
          <a:prstGeom prst="rect">
            <a:avLst/>
          </a:prstGeom>
        </p:spPr>
      </p:pic>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158594">
            <a:off x="3331004" y="4725744"/>
            <a:ext cx="1406180" cy="1680557"/>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416" y="3353315"/>
            <a:ext cx="1091573" cy="1542063"/>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08077" y="2727689"/>
            <a:ext cx="1088623" cy="1635909"/>
          </a:xfrm>
          <a:prstGeom prst="rect">
            <a:avLst/>
          </a:prstGeom>
        </p:spPr>
      </p:pic>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67648" y="5196155"/>
            <a:ext cx="2166558" cy="1441746"/>
          </a:xfrm>
          <a:prstGeom prst="rect">
            <a:avLst/>
          </a:prstGeom>
        </p:spPr>
      </p:pic>
      <p:pic>
        <p:nvPicPr>
          <p:cNvPr id="38" name="Picture 37"/>
          <p:cNvPicPr>
            <a:picLocks noChangeAspect="1"/>
          </p:cNvPicPr>
          <p:nvPr/>
        </p:nvPicPr>
        <p:blipFill rotWithShape="1">
          <a:blip r:embed="rId19">
            <a:extLst>
              <a:ext uri="{28A0092B-C50C-407E-A947-70E740481C1C}">
                <a14:useLocalDpi xmlns:a14="http://schemas.microsoft.com/office/drawing/2010/main" val="0"/>
              </a:ext>
            </a:extLst>
          </a:blip>
          <a:srcRect l="23837" r="22111"/>
          <a:stretch/>
        </p:blipFill>
        <p:spPr>
          <a:xfrm>
            <a:off x="8306998" y="2523756"/>
            <a:ext cx="1002465" cy="927314"/>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2850" y="4933158"/>
            <a:ext cx="2882468" cy="1621388"/>
          </a:xfrm>
          <a:prstGeom prst="rect">
            <a:avLst/>
          </a:prstGeom>
        </p:spPr>
      </p:pic>
      <p:pic>
        <p:nvPicPr>
          <p:cNvPr id="40" name="Picture 39"/>
          <p:cNvPicPr>
            <a:picLocks noChangeAspect="1"/>
          </p:cNvPicPr>
          <p:nvPr/>
        </p:nvPicPr>
        <p:blipFill rotWithShape="1">
          <a:blip r:embed="rId21">
            <a:extLst>
              <a:ext uri="{28A0092B-C50C-407E-A947-70E740481C1C}">
                <a14:useLocalDpi xmlns:a14="http://schemas.microsoft.com/office/drawing/2010/main" val="0"/>
              </a:ext>
            </a:extLst>
          </a:blip>
          <a:srcRect l="19728" r="19116"/>
          <a:stretch/>
        </p:blipFill>
        <p:spPr>
          <a:xfrm>
            <a:off x="10156417" y="152759"/>
            <a:ext cx="1996317" cy="1834114"/>
          </a:xfrm>
          <a:prstGeom prst="rect">
            <a:avLst/>
          </a:prstGeom>
        </p:spPr>
      </p:pic>
    </p:spTree>
    <p:extLst>
      <p:ext uri="{BB962C8B-B14F-4D97-AF65-F5344CB8AC3E}">
        <p14:creationId xmlns:p14="http://schemas.microsoft.com/office/powerpoint/2010/main" val="4207290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731E3-2868-774F-B4C2-41457DD3AFBC}"/>
              </a:ext>
            </a:extLst>
          </p:cNvPr>
          <p:cNvPicPr>
            <a:picLocks noGrp="1" noChangeAspect="1"/>
          </p:cNvPicPr>
          <p:nvPr>
            <p:ph idx="1"/>
          </p:nvPr>
        </p:nvPicPr>
        <p:blipFill>
          <a:blip r:embed="rId2"/>
          <a:stretch>
            <a:fillRect/>
          </a:stretch>
        </p:blipFill>
        <p:spPr>
          <a:xfrm rot="20950090">
            <a:off x="421392" y="4648202"/>
            <a:ext cx="2441483" cy="1831112"/>
          </a:xfrm>
          <a:ln w="111125">
            <a:solidFill>
              <a:srgbClr val="FF0000"/>
            </a:solidFill>
            <a:prstDash val="sysDash"/>
          </a:ln>
        </p:spPr>
      </p:pic>
      <p:pic>
        <p:nvPicPr>
          <p:cNvPr id="7" name="Picture 6">
            <a:extLst>
              <a:ext uri="{FF2B5EF4-FFF2-40B4-BE49-F238E27FC236}">
                <a16:creationId xmlns:a16="http://schemas.microsoft.com/office/drawing/2014/main" id="{E49E38C3-B01B-B74C-8FC7-824150272517}"/>
              </a:ext>
            </a:extLst>
          </p:cNvPr>
          <p:cNvPicPr>
            <a:picLocks noChangeAspect="1"/>
          </p:cNvPicPr>
          <p:nvPr/>
        </p:nvPicPr>
        <p:blipFill>
          <a:blip r:embed="rId3"/>
          <a:stretch>
            <a:fillRect/>
          </a:stretch>
        </p:blipFill>
        <p:spPr>
          <a:xfrm rot="20725334">
            <a:off x="357963" y="455219"/>
            <a:ext cx="2799739" cy="1864669"/>
          </a:xfrm>
          <a:prstGeom prst="rect">
            <a:avLst/>
          </a:prstGeom>
          <a:ln w="107950">
            <a:solidFill>
              <a:srgbClr val="FF0000"/>
            </a:solidFill>
          </a:ln>
        </p:spPr>
      </p:pic>
      <p:sp>
        <p:nvSpPr>
          <p:cNvPr id="10" name="Oval 9">
            <a:extLst>
              <a:ext uri="{FF2B5EF4-FFF2-40B4-BE49-F238E27FC236}">
                <a16:creationId xmlns:a16="http://schemas.microsoft.com/office/drawing/2014/main" id="{B3754DE3-1003-4E45-BECA-DDEE656B1B8D}"/>
              </a:ext>
            </a:extLst>
          </p:cNvPr>
          <p:cNvSpPr/>
          <p:nvPr/>
        </p:nvSpPr>
        <p:spPr>
          <a:xfrm>
            <a:off x="330076" y="279983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3A42A7-368D-D04F-A7F2-159FFFFD325D}"/>
              </a:ext>
            </a:extLst>
          </p:cNvPr>
          <p:cNvSpPr/>
          <p:nvPr/>
        </p:nvSpPr>
        <p:spPr>
          <a:xfrm>
            <a:off x="1117825" y="3617470"/>
            <a:ext cx="541866" cy="558800"/>
          </a:xfrm>
          <a:prstGeom prst="ellipse">
            <a:avLst/>
          </a:prstGeom>
          <a:pattFill prst="pct9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37D93F-8AEA-2A40-A97F-5FF0EDA38A97}"/>
              </a:ext>
            </a:extLst>
          </p:cNvPr>
          <p:cNvSpPr/>
          <p:nvPr/>
        </p:nvSpPr>
        <p:spPr>
          <a:xfrm>
            <a:off x="7649889" y="2882170"/>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409AF85-85DD-AC40-AD84-9A241AE5D26A}"/>
              </a:ext>
            </a:extLst>
          </p:cNvPr>
          <p:cNvSpPr/>
          <p:nvPr/>
        </p:nvSpPr>
        <p:spPr>
          <a:xfrm>
            <a:off x="6281792" y="4453231"/>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7DB1E1-7FAF-1343-B765-2B6F7D051888}"/>
              </a:ext>
            </a:extLst>
          </p:cNvPr>
          <p:cNvSpPr/>
          <p:nvPr/>
        </p:nvSpPr>
        <p:spPr>
          <a:xfrm>
            <a:off x="2950379" y="197619"/>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CD83599-21B8-B149-9CA9-B08A50F3669E}"/>
              </a:ext>
            </a:extLst>
          </p:cNvPr>
          <p:cNvSpPr/>
          <p:nvPr/>
        </p:nvSpPr>
        <p:spPr>
          <a:xfrm>
            <a:off x="5029201" y="5757333"/>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62D7ADC-E251-5546-B2E2-EBAF93F09684}"/>
              </a:ext>
            </a:extLst>
          </p:cNvPr>
          <p:cNvSpPr/>
          <p:nvPr/>
        </p:nvSpPr>
        <p:spPr>
          <a:xfrm>
            <a:off x="3525400" y="4966467"/>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F0F6D7-BA13-9648-982C-5FFA5E0BA6A3}"/>
              </a:ext>
            </a:extLst>
          </p:cNvPr>
          <p:cNvSpPr/>
          <p:nvPr/>
        </p:nvSpPr>
        <p:spPr>
          <a:xfrm>
            <a:off x="4910667" y="1075226"/>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4360B2-0A2F-6F48-93EB-0D0910FFC201}"/>
              </a:ext>
            </a:extLst>
          </p:cNvPr>
          <p:cNvSpPr/>
          <p:nvPr/>
        </p:nvSpPr>
        <p:spPr>
          <a:xfrm>
            <a:off x="7108023" y="982133"/>
            <a:ext cx="541866" cy="558800"/>
          </a:xfrm>
          <a:prstGeom prst="ellipse">
            <a:avLst/>
          </a:prstGeom>
          <a:pattFill prst="pct25">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2535C1-635B-574B-8618-8EF93EB662CF}"/>
              </a:ext>
            </a:extLst>
          </p:cNvPr>
          <p:cNvSpPr/>
          <p:nvPr/>
        </p:nvSpPr>
        <p:spPr>
          <a:xfrm>
            <a:off x="9871897" y="2241036"/>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366ED0B-6C4F-8541-87B2-AE9F9BC6F58F}"/>
              </a:ext>
            </a:extLst>
          </p:cNvPr>
          <p:cNvSpPr/>
          <p:nvPr/>
        </p:nvSpPr>
        <p:spPr>
          <a:xfrm>
            <a:off x="10092267" y="1352995"/>
            <a:ext cx="541866" cy="558800"/>
          </a:xfrm>
          <a:prstGeom prst="ellipse">
            <a:avLst/>
          </a:prstGeom>
          <a:pattFill prst="pct7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B959D75-32FB-6049-B92D-5D0C2B791F78}"/>
              </a:ext>
            </a:extLst>
          </p:cNvPr>
          <p:cNvSpPr/>
          <p:nvPr/>
        </p:nvSpPr>
        <p:spPr>
          <a:xfrm>
            <a:off x="6627099" y="4173831"/>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7E62D22-0C9E-514B-BD1C-A9C395CD47D0}"/>
              </a:ext>
            </a:extLst>
          </p:cNvPr>
          <p:cNvSpPr/>
          <p:nvPr/>
        </p:nvSpPr>
        <p:spPr>
          <a:xfrm>
            <a:off x="10922000" y="4108505"/>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B841F11-0148-FD40-A3D9-4DB6350E43C8}"/>
              </a:ext>
            </a:extLst>
          </p:cNvPr>
          <p:cNvSpPr/>
          <p:nvPr/>
        </p:nvSpPr>
        <p:spPr>
          <a:xfrm>
            <a:off x="8788401" y="5294995"/>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A00459-B4A7-5748-8462-F05B6F3B2668}"/>
              </a:ext>
            </a:extLst>
          </p:cNvPr>
          <p:cNvSpPr txBox="1"/>
          <p:nvPr/>
        </p:nvSpPr>
        <p:spPr>
          <a:xfrm>
            <a:off x="5242922" y="755380"/>
            <a:ext cx="6220944" cy="4154984"/>
          </a:xfrm>
          <a:prstGeom prst="rect">
            <a:avLst/>
          </a:prstGeom>
          <a:solidFill>
            <a:srgbClr val="FF0000"/>
          </a:solidFill>
          <a:ln>
            <a:noFill/>
          </a:ln>
        </p:spPr>
        <p:txBody>
          <a:bodyPr wrap="square" rtlCol="0">
            <a:spAutoFit/>
          </a:bodyPr>
          <a:lstStyle/>
          <a:p>
            <a:pPr algn="ctr"/>
            <a:endParaRPr lang="en-US" sz="4800" b="1" dirty="0" smtClean="0">
              <a:solidFill>
                <a:schemeClr val="bg1"/>
              </a:solidFill>
              <a:latin typeface="LW Super" pitchFamily="2" charset="0"/>
            </a:endParaRPr>
          </a:p>
          <a:p>
            <a:pPr algn="ctr"/>
            <a:r>
              <a:rPr lang="en-US" sz="6000" b="1" dirty="0" smtClean="0">
                <a:solidFill>
                  <a:schemeClr val="bg1"/>
                </a:solidFill>
                <a:latin typeface="LW Super" pitchFamily="2" charset="0"/>
              </a:rPr>
              <a:t>Professionalism</a:t>
            </a:r>
            <a:endParaRPr lang="en-US" sz="6000" b="1" dirty="0" smtClean="0">
              <a:solidFill>
                <a:schemeClr val="bg1"/>
              </a:solidFill>
              <a:latin typeface="LW Super" pitchFamily="2" charset="0"/>
            </a:endParaRPr>
          </a:p>
          <a:p>
            <a:pPr algn="ctr"/>
            <a:endParaRPr lang="en-US" sz="3600" b="1" dirty="0" smtClean="0">
              <a:solidFill>
                <a:schemeClr val="bg1"/>
              </a:solidFill>
              <a:latin typeface="LW Super" pitchFamily="2" charset="0"/>
            </a:endParaRPr>
          </a:p>
          <a:p>
            <a:pPr algn="ctr"/>
            <a:endParaRPr lang="en-US" sz="3600" b="1" dirty="0" smtClean="0">
              <a:solidFill>
                <a:schemeClr val="bg1"/>
              </a:solidFill>
              <a:latin typeface="LW Super" pitchFamily="2" charset="0"/>
            </a:endParaRPr>
          </a:p>
          <a:p>
            <a:pPr algn="ctr"/>
            <a:r>
              <a:rPr lang="en-US" sz="3600" b="1" dirty="0" smtClean="0">
                <a:solidFill>
                  <a:schemeClr val="bg1"/>
                </a:solidFill>
                <a:latin typeface="LW Super" pitchFamily="2" charset="0"/>
              </a:rPr>
              <a:t>Latechcrrc.org</a:t>
            </a:r>
          </a:p>
          <a:p>
            <a:pPr algn="ctr"/>
            <a:endParaRPr lang="en-US" sz="4800" dirty="0">
              <a:solidFill>
                <a:srgbClr val="0047D5"/>
              </a:solidFill>
              <a:latin typeface="LW Super" pitchFamily="2" charset="0"/>
            </a:endParaRPr>
          </a:p>
        </p:txBody>
      </p:sp>
      <p:sp>
        <p:nvSpPr>
          <p:cNvPr id="25" name="Frame 24">
            <a:extLst>
              <a:ext uri="{FF2B5EF4-FFF2-40B4-BE49-F238E27FC236}">
                <a16:creationId xmlns:a16="http://schemas.microsoft.com/office/drawing/2014/main" id="{B26EE876-4D24-8942-855C-C83F6764891E}"/>
              </a:ext>
            </a:extLst>
          </p:cNvPr>
          <p:cNvSpPr/>
          <p:nvPr/>
        </p:nvSpPr>
        <p:spPr>
          <a:xfrm>
            <a:off x="4720240" y="197620"/>
            <a:ext cx="7287033" cy="5020926"/>
          </a:xfrm>
          <a:prstGeom prst="frame">
            <a:avLst/>
          </a:prstGeom>
          <a:pattFill prst="wdDnDiag">
            <a:fgClr>
              <a:srgbClr val="0047D5"/>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58B2DC94-C209-8341-931A-69286B1CEDEC}"/>
              </a:ext>
            </a:extLst>
          </p:cNvPr>
          <p:cNvPicPr>
            <a:picLocks noChangeAspect="1"/>
          </p:cNvPicPr>
          <p:nvPr/>
        </p:nvPicPr>
        <p:blipFill>
          <a:blip r:embed="rId4"/>
          <a:stretch>
            <a:fillRect/>
          </a:stretch>
        </p:blipFill>
        <p:spPr>
          <a:xfrm>
            <a:off x="8880279" y="5313877"/>
            <a:ext cx="1401425" cy="1409970"/>
          </a:xfrm>
          <a:prstGeom prst="rect">
            <a:avLst/>
          </a:prstGeom>
        </p:spPr>
      </p:pic>
      <p:pic>
        <p:nvPicPr>
          <p:cNvPr id="29" name="Picture 28">
            <a:extLst>
              <a:ext uri="{FF2B5EF4-FFF2-40B4-BE49-F238E27FC236}">
                <a16:creationId xmlns:a16="http://schemas.microsoft.com/office/drawing/2014/main" id="{DF94B509-7044-B146-A8C1-BD87211CF220}"/>
              </a:ext>
            </a:extLst>
          </p:cNvPr>
          <p:cNvPicPr>
            <a:picLocks noChangeAspect="1"/>
          </p:cNvPicPr>
          <p:nvPr/>
        </p:nvPicPr>
        <p:blipFill>
          <a:blip r:embed="rId5"/>
          <a:stretch>
            <a:fillRect/>
          </a:stretch>
        </p:blipFill>
        <p:spPr>
          <a:xfrm>
            <a:off x="10461825" y="5349611"/>
            <a:ext cx="1462215" cy="1342801"/>
          </a:xfrm>
          <a:prstGeom prst="rect">
            <a:avLst/>
          </a:prstGeom>
        </p:spPr>
      </p:pic>
      <p:pic>
        <p:nvPicPr>
          <p:cNvPr id="9" name="Picture 8">
            <a:extLst>
              <a:ext uri="{FF2B5EF4-FFF2-40B4-BE49-F238E27FC236}">
                <a16:creationId xmlns:a16="http://schemas.microsoft.com/office/drawing/2014/main" id="{CFA1B631-A9DC-5F42-B671-33F302B169D2}"/>
              </a:ext>
            </a:extLst>
          </p:cNvPr>
          <p:cNvPicPr>
            <a:picLocks noChangeAspect="1"/>
          </p:cNvPicPr>
          <p:nvPr/>
        </p:nvPicPr>
        <p:blipFill>
          <a:blip r:embed="rId6"/>
          <a:stretch>
            <a:fillRect/>
          </a:stretch>
        </p:blipFill>
        <p:spPr>
          <a:xfrm rot="1069602">
            <a:off x="5763178" y="4705672"/>
            <a:ext cx="2574257" cy="1716171"/>
          </a:xfrm>
          <a:prstGeom prst="rect">
            <a:avLst/>
          </a:prstGeom>
          <a:ln w="117475">
            <a:solidFill>
              <a:srgbClr val="0070C0"/>
            </a:solidFill>
            <a:prstDash val="sysDot"/>
          </a:ln>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18457">
            <a:off x="1922798" y="2250736"/>
            <a:ext cx="3325212" cy="2215800"/>
          </a:xfrm>
          <a:prstGeom prst="rect">
            <a:avLst/>
          </a:prstGeom>
          <a:solidFill>
            <a:srgbClr val="FFFFFF">
              <a:shade val="85000"/>
            </a:srgbClr>
          </a:solidFill>
          <a:ln w="190500" cap="sq">
            <a:solidFill>
              <a:srgbClr val="0070C0"/>
            </a:solidFill>
            <a:prstDash val="dash"/>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8" name="Oval 27">
            <a:extLst>
              <a:ext uri="{FF2B5EF4-FFF2-40B4-BE49-F238E27FC236}">
                <a16:creationId xmlns:a16="http://schemas.microsoft.com/office/drawing/2014/main" id="{B3754DE3-1003-4E45-BECA-DDEE656B1B8D}"/>
              </a:ext>
            </a:extLst>
          </p:cNvPr>
          <p:cNvSpPr/>
          <p:nvPr/>
        </p:nvSpPr>
        <p:spPr>
          <a:xfrm>
            <a:off x="3654554" y="1572709"/>
            <a:ext cx="541866" cy="558800"/>
          </a:xfrm>
          <a:prstGeom prst="ellipse">
            <a:avLst/>
          </a:prstGeom>
          <a:pattFill prst="pct8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62D7ADC-E251-5546-B2E2-EBAF93F09684}"/>
              </a:ext>
            </a:extLst>
          </p:cNvPr>
          <p:cNvSpPr/>
          <p:nvPr/>
        </p:nvSpPr>
        <p:spPr>
          <a:xfrm>
            <a:off x="4090169" y="6057818"/>
            <a:ext cx="541866" cy="558800"/>
          </a:xfrm>
          <a:prstGeom prst="ellips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Teach Dice Ornament on T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5177" y="4566150"/>
            <a:ext cx="1946985" cy="1300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66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8023"/>
            <a:ext cx="10820400" cy="6648539"/>
          </a:xfrm>
          <a:prstGeom prst="rect">
            <a:avLst/>
          </a:prstGeom>
        </p:spPr>
      </p:pic>
    </p:spTree>
    <p:extLst>
      <p:ext uri="{BB962C8B-B14F-4D97-AF65-F5344CB8AC3E}">
        <p14:creationId xmlns:p14="http://schemas.microsoft.com/office/powerpoint/2010/main" val="946298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747" y="1048302"/>
            <a:ext cx="4224306" cy="46819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57" y="139913"/>
            <a:ext cx="5059679" cy="6599917"/>
          </a:xfrm>
          <a:prstGeom prst="rect">
            <a:avLst/>
          </a:prstGeom>
        </p:spPr>
      </p:pic>
    </p:spTree>
    <p:extLst>
      <p:ext uri="{BB962C8B-B14F-4D97-AF65-F5344CB8AC3E}">
        <p14:creationId xmlns:p14="http://schemas.microsoft.com/office/powerpoint/2010/main" val="3493646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836" y="107777"/>
            <a:ext cx="5342564" cy="66051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747" y="1048302"/>
            <a:ext cx="4224306" cy="4681938"/>
          </a:xfrm>
          <a:prstGeom prst="rect">
            <a:avLst/>
          </a:prstGeom>
        </p:spPr>
      </p:pic>
    </p:spTree>
    <p:extLst>
      <p:ext uri="{BB962C8B-B14F-4D97-AF65-F5344CB8AC3E}">
        <p14:creationId xmlns:p14="http://schemas.microsoft.com/office/powerpoint/2010/main" val="745455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374" y="961216"/>
            <a:ext cx="4224306" cy="46819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126" y="533038"/>
            <a:ext cx="7396779" cy="5773095"/>
          </a:xfrm>
          <a:prstGeom prst="rect">
            <a:avLst/>
          </a:prstGeom>
        </p:spPr>
      </p:pic>
    </p:spTree>
    <p:extLst>
      <p:ext uri="{BB962C8B-B14F-4D97-AF65-F5344CB8AC3E}">
        <p14:creationId xmlns:p14="http://schemas.microsoft.com/office/powerpoint/2010/main" val="19501287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747" y="1048302"/>
            <a:ext cx="4224306" cy="468193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994" y="288111"/>
            <a:ext cx="5145183" cy="6168535"/>
          </a:xfrm>
          <a:prstGeom prst="rect">
            <a:avLst/>
          </a:prstGeom>
        </p:spPr>
      </p:pic>
    </p:spTree>
    <p:extLst>
      <p:ext uri="{BB962C8B-B14F-4D97-AF65-F5344CB8AC3E}">
        <p14:creationId xmlns:p14="http://schemas.microsoft.com/office/powerpoint/2010/main" val="3806274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91" y="276497"/>
            <a:ext cx="11208900" cy="6305006"/>
          </a:xfrm>
          <a:prstGeom prst="rect">
            <a:avLst/>
          </a:prstGeom>
        </p:spPr>
      </p:pic>
    </p:spTree>
    <p:extLst>
      <p:ext uri="{BB962C8B-B14F-4D97-AF65-F5344CB8AC3E}">
        <p14:creationId xmlns:p14="http://schemas.microsoft.com/office/powerpoint/2010/main" val="1337459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w="76200">
            <a:solidFill>
              <a:srgbClr val="F31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150944" y="92645"/>
          <a:ext cx="11927844" cy="6601273"/>
        </p:xfrm>
        <a:graphic>
          <a:graphicData uri="http://schemas.openxmlformats.org/drawingml/2006/table">
            <a:tbl>
              <a:tblPr firstRow="1" bandRow="1">
                <a:tableStyleId>{5A111915-BE36-4E01-A7E5-04B1672EAD32}</a:tableStyleId>
              </a:tblPr>
              <a:tblGrid>
                <a:gridCol w="5963922">
                  <a:extLst>
                    <a:ext uri="{9D8B030D-6E8A-4147-A177-3AD203B41FA5}">
                      <a16:colId xmlns:a16="http://schemas.microsoft.com/office/drawing/2014/main" val="20000"/>
                    </a:ext>
                  </a:extLst>
                </a:gridCol>
                <a:gridCol w="5963922">
                  <a:extLst>
                    <a:ext uri="{9D8B030D-6E8A-4147-A177-3AD203B41FA5}">
                      <a16:colId xmlns:a16="http://schemas.microsoft.com/office/drawing/2014/main" val="20001"/>
                    </a:ext>
                  </a:extLst>
                </a:gridCol>
              </a:tblGrid>
              <a:tr h="669179">
                <a:tc>
                  <a:txBody>
                    <a:bodyPr/>
                    <a:lstStyle/>
                    <a:p>
                      <a:r>
                        <a:rPr lang="en-US" sz="4400" dirty="0" smtClean="0"/>
                        <a:t>GEN Z</a:t>
                      </a:r>
                      <a:endParaRPr lang="en-US" sz="4400" dirty="0"/>
                    </a:p>
                  </a:txBody>
                  <a:tcPr/>
                </a:tc>
                <a:tc>
                  <a:txBody>
                    <a:bodyPr/>
                    <a:lstStyle/>
                    <a:p>
                      <a:r>
                        <a:rPr lang="en-US" sz="4400" dirty="0" smtClean="0"/>
                        <a:t>Millennials (Gen Y)</a:t>
                      </a:r>
                      <a:endParaRPr lang="en-US" sz="4400" dirty="0"/>
                    </a:p>
                  </a:txBody>
                  <a:tcPr/>
                </a:tc>
                <a:extLst>
                  <a:ext uri="{0D108BD9-81ED-4DB2-BD59-A6C34878D82A}">
                    <a16:rowId xmlns:a16="http://schemas.microsoft.com/office/drawing/2014/main" val="10000"/>
                  </a:ext>
                </a:extLst>
              </a:tr>
              <a:tr h="669179">
                <a:tc>
                  <a:txBody>
                    <a:bodyPr/>
                    <a:lstStyle/>
                    <a:p>
                      <a:r>
                        <a:rPr lang="en-US" sz="2400" dirty="0" smtClean="0"/>
                        <a:t>Realists</a:t>
                      </a:r>
                    </a:p>
                  </a:txBody>
                  <a:tcPr/>
                </a:tc>
                <a:tc>
                  <a:txBody>
                    <a:bodyPr/>
                    <a:lstStyle/>
                    <a:p>
                      <a:r>
                        <a:rPr lang="en-US" sz="2400" dirty="0" smtClean="0"/>
                        <a:t>Optimists</a:t>
                      </a:r>
                      <a:endParaRPr lang="en-US" sz="2400" dirty="0"/>
                    </a:p>
                  </a:txBody>
                  <a:tcPr/>
                </a:tc>
                <a:extLst>
                  <a:ext uri="{0D108BD9-81ED-4DB2-BD59-A6C34878D82A}">
                    <a16:rowId xmlns:a16="http://schemas.microsoft.com/office/drawing/2014/main" val="10001"/>
                  </a:ext>
                </a:extLst>
              </a:tr>
              <a:tr h="669179">
                <a:tc>
                  <a:txBody>
                    <a:bodyPr/>
                    <a:lstStyle/>
                    <a:p>
                      <a:r>
                        <a:rPr lang="en-US" sz="2400" dirty="0" smtClean="0"/>
                        <a:t>Social Natives</a:t>
                      </a:r>
                      <a:endParaRPr lang="en-US" sz="2400" dirty="0"/>
                    </a:p>
                  </a:txBody>
                  <a:tcPr/>
                </a:tc>
                <a:tc>
                  <a:txBody>
                    <a:bodyPr/>
                    <a:lstStyle/>
                    <a:p>
                      <a:r>
                        <a:rPr lang="en-US" sz="2400" dirty="0" smtClean="0"/>
                        <a:t>Digital Natives</a:t>
                      </a:r>
                      <a:endParaRPr lang="en-US" sz="2400" dirty="0"/>
                    </a:p>
                  </a:txBody>
                  <a:tcPr/>
                </a:tc>
                <a:extLst>
                  <a:ext uri="{0D108BD9-81ED-4DB2-BD59-A6C34878D82A}">
                    <a16:rowId xmlns:a16="http://schemas.microsoft.com/office/drawing/2014/main" val="10002"/>
                  </a:ext>
                </a:extLst>
              </a:tr>
              <a:tr h="669179">
                <a:tc>
                  <a:txBody>
                    <a:bodyPr/>
                    <a:lstStyle/>
                    <a:p>
                      <a:r>
                        <a:rPr lang="en-US" sz="2400" dirty="0" smtClean="0"/>
                        <a:t>Create Stuff – want own workspace</a:t>
                      </a:r>
                      <a:endParaRPr lang="en-US" sz="2400" dirty="0"/>
                    </a:p>
                  </a:txBody>
                  <a:tcPr/>
                </a:tc>
                <a:tc>
                  <a:txBody>
                    <a:bodyPr/>
                    <a:lstStyle/>
                    <a:p>
                      <a:r>
                        <a:rPr lang="en-US" sz="2400" dirty="0" smtClean="0"/>
                        <a:t>Share Stuff – assemble desks in circle</a:t>
                      </a:r>
                      <a:endParaRPr lang="en-US" sz="2400" dirty="0"/>
                    </a:p>
                  </a:txBody>
                  <a:tcPr/>
                </a:tc>
                <a:extLst>
                  <a:ext uri="{0D108BD9-81ED-4DB2-BD59-A6C34878D82A}">
                    <a16:rowId xmlns:a16="http://schemas.microsoft.com/office/drawing/2014/main" val="10003"/>
                  </a:ext>
                </a:extLst>
              </a:tr>
              <a:tr h="669179">
                <a:tc>
                  <a:txBody>
                    <a:bodyPr/>
                    <a:lstStyle/>
                    <a:p>
                      <a:r>
                        <a:rPr lang="en-US" sz="2400" dirty="0" smtClean="0"/>
                        <a:t>Future-Focused</a:t>
                      </a:r>
                      <a:endParaRPr lang="en-US" sz="2400" dirty="0"/>
                    </a:p>
                  </a:txBody>
                  <a:tcPr/>
                </a:tc>
                <a:tc>
                  <a:txBody>
                    <a:bodyPr/>
                    <a:lstStyle/>
                    <a:p>
                      <a:r>
                        <a:rPr lang="en-US" sz="2400" dirty="0" smtClean="0"/>
                        <a:t>Present-Focused</a:t>
                      </a:r>
                      <a:endParaRPr lang="en-US" sz="2400" dirty="0"/>
                    </a:p>
                  </a:txBody>
                  <a:tcPr/>
                </a:tc>
                <a:extLst>
                  <a:ext uri="{0D108BD9-81ED-4DB2-BD59-A6C34878D82A}">
                    <a16:rowId xmlns:a16="http://schemas.microsoft.com/office/drawing/2014/main" val="10004"/>
                  </a:ext>
                </a:extLst>
              </a:tr>
              <a:tr h="669179">
                <a:tc>
                  <a:txBody>
                    <a:bodyPr/>
                    <a:lstStyle/>
                    <a:p>
                      <a:r>
                        <a:rPr lang="en-US" sz="2400" dirty="0" smtClean="0"/>
                        <a:t>Tech Savvy – 5</a:t>
                      </a:r>
                      <a:r>
                        <a:rPr lang="en-US" sz="2400" baseline="0" dirty="0" smtClean="0"/>
                        <a:t> screens at once</a:t>
                      </a:r>
                      <a:endParaRPr lang="en-US" sz="2400" dirty="0"/>
                    </a:p>
                  </a:txBody>
                  <a:tcPr/>
                </a:tc>
                <a:tc>
                  <a:txBody>
                    <a:bodyPr/>
                    <a:lstStyle/>
                    <a:p>
                      <a:r>
                        <a:rPr lang="en-US" sz="2400" dirty="0" smtClean="0"/>
                        <a:t>Tech Savvy – 2 screens at once</a:t>
                      </a:r>
                      <a:endParaRPr lang="en-US" sz="2400" dirty="0"/>
                    </a:p>
                  </a:txBody>
                  <a:tcPr/>
                </a:tc>
                <a:extLst>
                  <a:ext uri="{0D108BD9-81ED-4DB2-BD59-A6C34878D82A}">
                    <a16:rowId xmlns:a16="http://schemas.microsoft.com/office/drawing/2014/main" val="10005"/>
                  </a:ext>
                </a:extLst>
              </a:tr>
              <a:tr h="669179">
                <a:tc>
                  <a:txBody>
                    <a:bodyPr/>
                    <a:lstStyle/>
                    <a:p>
                      <a:r>
                        <a:rPr lang="en-US" sz="2400" dirty="0" smtClean="0"/>
                        <a:t>Communication – Images/Emoticons</a:t>
                      </a:r>
                      <a:endParaRPr lang="en-US" sz="2400" dirty="0"/>
                    </a:p>
                  </a:txBody>
                  <a:tcPr/>
                </a:tc>
                <a:tc>
                  <a:txBody>
                    <a:bodyPr/>
                    <a:lstStyle/>
                    <a:p>
                      <a:r>
                        <a:rPr lang="en-US" sz="2400" dirty="0" smtClean="0"/>
                        <a:t>Communication</a:t>
                      </a:r>
                      <a:r>
                        <a:rPr lang="en-US" sz="2400" baseline="0" dirty="0" smtClean="0"/>
                        <a:t> – Text</a:t>
                      </a:r>
                      <a:endParaRPr lang="en-US" sz="2400" dirty="0"/>
                    </a:p>
                  </a:txBody>
                  <a:tcPr/>
                </a:tc>
                <a:extLst>
                  <a:ext uri="{0D108BD9-81ED-4DB2-BD59-A6C34878D82A}">
                    <a16:rowId xmlns:a16="http://schemas.microsoft.com/office/drawing/2014/main" val="10006"/>
                  </a:ext>
                </a:extLst>
              </a:tr>
              <a:tr h="1155020">
                <a:tc>
                  <a:txBody>
                    <a:bodyPr/>
                    <a:lstStyle/>
                    <a:p>
                      <a:r>
                        <a:rPr lang="en-US" sz="2400" dirty="0" smtClean="0"/>
                        <a:t>Private:</a:t>
                      </a:r>
                      <a:r>
                        <a:rPr lang="en-US" sz="2400" baseline="0" dirty="0" smtClean="0"/>
                        <a:t> more cognizant of privacy, tend to prefer time-bound sharing (snapchat)</a:t>
                      </a:r>
                      <a:endParaRPr lang="en-US" sz="2400" dirty="0"/>
                    </a:p>
                  </a:txBody>
                  <a:tcPr/>
                </a:tc>
                <a:tc>
                  <a:txBody>
                    <a:bodyPr/>
                    <a:lstStyle/>
                    <a:p>
                      <a:r>
                        <a:rPr lang="en-US" sz="2400" dirty="0" smtClean="0"/>
                        <a:t>Transparent: Share everything – whole life on display</a:t>
                      </a:r>
                      <a:endParaRPr lang="en-US" sz="2400" dirty="0"/>
                    </a:p>
                  </a:txBody>
                  <a:tcPr/>
                </a:tc>
                <a:extLst>
                  <a:ext uri="{0D108BD9-81ED-4DB2-BD59-A6C34878D82A}">
                    <a16:rowId xmlns:a16="http://schemas.microsoft.com/office/drawing/2014/main" val="10007"/>
                  </a:ext>
                </a:extLst>
              </a:tr>
              <a:tr h="669179">
                <a:tc>
                  <a:txBody>
                    <a:bodyPr/>
                    <a:lstStyle/>
                    <a:p>
                      <a:r>
                        <a:rPr lang="en-US" sz="2400" dirty="0" smtClean="0"/>
                        <a:t> Need detailed instructions</a:t>
                      </a:r>
                      <a:endParaRPr lang="en-US" sz="2400" dirty="0"/>
                    </a:p>
                  </a:txBody>
                  <a:tcPr/>
                </a:tc>
                <a:tc>
                  <a:txBody>
                    <a:bodyPr/>
                    <a:lstStyle/>
                    <a:p>
                      <a:r>
                        <a:rPr lang="en-US" sz="2400" dirty="0" smtClean="0"/>
                        <a:t>Disregard instructions </a:t>
                      </a:r>
                      <a:r>
                        <a:rPr lang="en-US" sz="2400" baseline="0" dirty="0" smtClean="0"/>
                        <a:t>– ask many questions</a:t>
                      </a:r>
                      <a:endParaRPr lang="en-US" sz="24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44285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BCE6743F-DD61-424E-990C-66303CCC6837}"/>
              </a:ext>
            </a:extLst>
          </p:cNvPr>
          <p:cNvSpPr/>
          <p:nvPr/>
        </p:nvSpPr>
        <p:spPr>
          <a:xfrm>
            <a:off x="321733" y="270933"/>
            <a:ext cx="11582400" cy="6333067"/>
          </a:xfrm>
          <a:prstGeom prst="fram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13E55137-EF8B-C643-8C34-7052D789D03E}"/>
              </a:ext>
            </a:extLst>
          </p:cNvPr>
          <p:cNvSpPr txBox="1"/>
          <p:nvPr/>
        </p:nvSpPr>
        <p:spPr>
          <a:xfrm>
            <a:off x="1286934" y="1117600"/>
            <a:ext cx="10752666" cy="1015663"/>
          </a:xfrm>
          <a:prstGeom prst="rect">
            <a:avLst/>
          </a:prstGeom>
          <a:noFill/>
        </p:spPr>
        <p:txBody>
          <a:bodyPr wrap="square" rtlCol="0">
            <a:spAutoFit/>
          </a:bodyPr>
          <a:lstStyle/>
          <a:p>
            <a:r>
              <a:rPr lang="en-US" sz="6000" dirty="0">
                <a:solidFill>
                  <a:schemeClr val="bg1"/>
                </a:solidFill>
                <a:latin typeface="Bauhaus 93" pitchFamily="82" charset="77"/>
              </a:rPr>
              <a:t>Alternative or Differentiated </a:t>
            </a:r>
          </a:p>
        </p:txBody>
      </p:sp>
      <p:pic>
        <p:nvPicPr>
          <p:cNvPr id="7" name="Picture 6">
            <a:extLst>
              <a:ext uri="{FF2B5EF4-FFF2-40B4-BE49-F238E27FC236}">
                <a16:creationId xmlns:a16="http://schemas.microsoft.com/office/drawing/2014/main" id="{2C0DF981-F18B-BF49-BDD9-348DBB995776}"/>
              </a:ext>
            </a:extLst>
          </p:cNvPr>
          <p:cNvPicPr>
            <a:picLocks noChangeAspect="1"/>
          </p:cNvPicPr>
          <p:nvPr/>
        </p:nvPicPr>
        <p:blipFill>
          <a:blip r:embed="rId2"/>
          <a:stretch>
            <a:fillRect/>
          </a:stretch>
        </p:blipFill>
        <p:spPr>
          <a:xfrm>
            <a:off x="10355578" y="4992159"/>
            <a:ext cx="1319107" cy="1327150"/>
          </a:xfrm>
          <a:prstGeom prst="rect">
            <a:avLst/>
          </a:prstGeom>
        </p:spPr>
      </p:pic>
      <p:sp>
        <p:nvSpPr>
          <p:cNvPr id="2" name="TextBox 1"/>
          <p:cNvSpPr txBox="1"/>
          <p:nvPr/>
        </p:nvSpPr>
        <p:spPr>
          <a:xfrm>
            <a:off x="1148317" y="2133263"/>
            <a:ext cx="9750056"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smtClean="0">
                <a:solidFill>
                  <a:schemeClr val="bg1"/>
                </a:solidFill>
              </a:rPr>
              <a:t>This strategy is built from parallel teaching. </a:t>
            </a:r>
          </a:p>
          <a:p>
            <a:pPr marL="571500" indent="-571500">
              <a:buFont typeface="Arial" panose="020B0604020202020204" pitchFamily="34" charset="0"/>
              <a:buChar char="•"/>
            </a:pPr>
            <a:r>
              <a:rPr lang="en-US" sz="4000" dirty="0" smtClean="0">
                <a:solidFill>
                  <a:schemeClr val="bg1"/>
                </a:solidFill>
              </a:rPr>
              <a:t>See increase in spring semester.</a:t>
            </a:r>
          </a:p>
          <a:p>
            <a:pPr marL="571500" indent="-571500">
              <a:buFont typeface="Arial" panose="020B0604020202020204" pitchFamily="34" charset="0"/>
              <a:buChar char="•"/>
            </a:pPr>
            <a:r>
              <a:rPr lang="en-US" sz="4000" dirty="0" smtClean="0">
                <a:solidFill>
                  <a:schemeClr val="bg1"/>
                </a:solidFill>
              </a:rPr>
              <a:t>Used regularly once a trusting relationship has been established between mentor and resident.</a:t>
            </a:r>
            <a:endParaRPr lang="en-US" sz="4000" dirty="0">
              <a:solidFill>
                <a:schemeClr val="bg1"/>
              </a:solidFill>
            </a:endParaRPr>
          </a:p>
        </p:txBody>
      </p:sp>
      <p:sp>
        <p:nvSpPr>
          <p:cNvPr id="3" name="TextBox 2"/>
          <p:cNvSpPr txBox="1"/>
          <p:nvPr/>
        </p:nvSpPr>
        <p:spPr>
          <a:xfrm>
            <a:off x="1163621" y="2010434"/>
            <a:ext cx="9898624" cy="1938992"/>
          </a:xfrm>
          <a:prstGeom prst="rect">
            <a:avLst/>
          </a:prstGeom>
          <a:noFill/>
        </p:spPr>
        <p:txBody>
          <a:bodyPr wrap="square" rtlCol="0">
            <a:spAutoFit/>
          </a:bodyPr>
          <a:lstStyle/>
          <a:p>
            <a:pPr algn="ctr"/>
            <a:r>
              <a:rPr lang="en-US" sz="6000" b="1" dirty="0" smtClean="0">
                <a:latin typeface="Arial Unicode MS" panose="020B0604020202020204" pitchFamily="34" charset="-128"/>
                <a:ea typeface="Arial Unicode MS" panose="020B0604020202020204" pitchFamily="34" charset="-128"/>
                <a:cs typeface="Arial Unicode MS" panose="020B0604020202020204" pitchFamily="34" charset="-128"/>
              </a:rPr>
              <a:t>Stages </a:t>
            </a:r>
            <a:r>
              <a:rPr lang="en-US" sz="6000" b="1" dirty="0">
                <a:latin typeface="Arial Unicode MS" panose="020B0604020202020204" pitchFamily="34" charset="-128"/>
                <a:ea typeface="Arial Unicode MS" panose="020B0604020202020204" pitchFamily="34" charset="-128"/>
                <a:cs typeface="Arial Unicode MS" panose="020B0604020202020204" pitchFamily="34" charset="-128"/>
              </a:rPr>
              <a:t>of Concern for Teacher Candidates</a:t>
            </a:r>
          </a:p>
        </p:txBody>
      </p:sp>
    </p:spTree>
    <p:extLst>
      <p:ext uri="{BB962C8B-B14F-4D97-AF65-F5344CB8AC3E}">
        <p14:creationId xmlns:p14="http://schemas.microsoft.com/office/powerpoint/2010/main" val="1664769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BCE6743F-DD61-424E-990C-66303CCC6837}"/>
              </a:ext>
            </a:extLst>
          </p:cNvPr>
          <p:cNvSpPr/>
          <p:nvPr/>
        </p:nvSpPr>
        <p:spPr>
          <a:xfrm>
            <a:off x="0" y="0"/>
            <a:ext cx="12191999" cy="6857999"/>
          </a:xfrm>
          <a:prstGeom prst="fram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905" name="Rectangle 2"/>
          <p:cNvSpPr>
            <a:spLocks noGrp="1" noChangeArrowheads="1"/>
          </p:cNvSpPr>
          <p:nvPr>
            <p:ph type="title"/>
          </p:nvPr>
        </p:nvSpPr>
        <p:spPr>
          <a:xfrm>
            <a:off x="1875632" y="775431"/>
            <a:ext cx="8229600" cy="685800"/>
          </a:xfrm>
        </p:spPr>
        <p:txBody>
          <a:bodyPr/>
          <a:lstStyle/>
          <a:p>
            <a:pPr algn="ctr" eaLnBrk="1" hangingPunct="1"/>
            <a:r>
              <a:rPr lang="en-US" sz="3600" dirty="0">
                <a:solidFill>
                  <a:srgbClr val="0E015F"/>
                </a:solidFill>
                <a:latin typeface="Comic Sans MS" pitchFamily="66" charset="0"/>
              </a:rPr>
              <a:t>Stage One:  Pre-Teaching Concerns</a:t>
            </a:r>
          </a:p>
        </p:txBody>
      </p:sp>
      <p:sp>
        <p:nvSpPr>
          <p:cNvPr id="146437" name="Rectangle 5"/>
          <p:cNvSpPr>
            <a:spLocks noChangeArrowheads="1"/>
          </p:cNvSpPr>
          <p:nvPr/>
        </p:nvSpPr>
        <p:spPr bwMode="auto">
          <a:xfrm>
            <a:off x="3352800" y="5410201"/>
            <a:ext cx="5715000" cy="519113"/>
          </a:xfrm>
          <a:prstGeom prst="rect">
            <a:avLst/>
          </a:prstGeom>
          <a:noFill/>
          <a:ln w="9525">
            <a:noFill/>
            <a:miter lim="800000"/>
            <a:headEnd/>
            <a:tailEnd/>
          </a:ln>
        </p:spPr>
        <p:txBody>
          <a:bodyPr>
            <a:spAutoFit/>
          </a:bodyPr>
          <a:lstStyle/>
          <a:p>
            <a:pPr algn="ctr" eaLnBrk="0" hangingPunct="0"/>
            <a:r>
              <a:rPr lang="en-US" sz="2800" b="1" dirty="0">
                <a:solidFill>
                  <a:srgbClr val="0E015F"/>
                </a:solidFill>
              </a:rPr>
              <a:t>There is LIFE after school!</a:t>
            </a:r>
          </a:p>
        </p:txBody>
      </p:sp>
      <p:pic>
        <p:nvPicPr>
          <p:cNvPr id="1028" name="Picture 4" descr="Man Wearing Grey Shirt Standing on Elevated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2568225" y="1461231"/>
            <a:ext cx="6565477" cy="393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4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23905"/>
                                        </p:tgtEl>
                                        <p:attrNameLst>
                                          <p:attrName>style.visibility</p:attrName>
                                        </p:attrNameLst>
                                      </p:cBhvr>
                                      <p:to>
                                        <p:strVal val="visible"/>
                                      </p:to>
                                    </p:set>
                                    <p:anim calcmode="discrete" valueType="clr">
                                      <p:cBhvr override="childStyle">
                                        <p:cTn id="7" dur="80"/>
                                        <p:tgtEl>
                                          <p:spTgt spid="12390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5"/>
                                        </p:tgtEl>
                                        <p:attrNameLst>
                                          <p:attrName>fillcolor</p:attrName>
                                        </p:attrNameLst>
                                      </p:cBhvr>
                                      <p:tavLst>
                                        <p:tav tm="0">
                                          <p:val>
                                            <p:clrVal>
                                              <a:schemeClr val="accent2"/>
                                            </p:clrVal>
                                          </p:val>
                                        </p:tav>
                                        <p:tav tm="50000">
                                          <p:val>
                                            <p:clrVal>
                                              <a:schemeClr val="hlink"/>
                                            </p:clrVal>
                                          </p:val>
                                        </p:tav>
                                      </p:tavLst>
                                    </p:anim>
                                    <p:set>
                                      <p:cBhvr>
                                        <p:cTn id="9" dur="80"/>
                                        <p:tgtEl>
                                          <p:spTgt spid="123905"/>
                                        </p:tgtEl>
                                        <p:attrNameLst>
                                          <p:attrName>fill.type</p:attrName>
                                        </p:attrNameLst>
                                      </p:cBhvr>
                                      <p:to>
                                        <p:strVal val="solid"/>
                                      </p:to>
                                    </p:set>
                                  </p:childTnLst>
                                </p:cTn>
                              </p:par>
                            </p:childTnLst>
                          </p:cTn>
                        </p:par>
                        <p:par>
                          <p:cTn id="10" fill="hold">
                            <p:stCondLst>
                              <p:cond delay="12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6437"/>
                                        </p:tgtEl>
                                        <p:attrNameLst>
                                          <p:attrName>style.visibility</p:attrName>
                                        </p:attrNameLst>
                                      </p:cBhvr>
                                      <p:to>
                                        <p:strVal val="visible"/>
                                      </p:to>
                                    </p:set>
                                    <p:anim calcmode="discrete" valueType="clr">
                                      <p:cBhvr override="childStyle">
                                        <p:cTn id="13" dur="80"/>
                                        <p:tgtEl>
                                          <p:spTgt spid="14643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6437"/>
                                        </p:tgtEl>
                                        <p:attrNameLst>
                                          <p:attrName>fillcolor</p:attrName>
                                        </p:attrNameLst>
                                      </p:cBhvr>
                                      <p:tavLst>
                                        <p:tav tm="0">
                                          <p:val>
                                            <p:clrVal>
                                              <a:schemeClr val="accent2"/>
                                            </p:clrVal>
                                          </p:val>
                                        </p:tav>
                                        <p:tav tm="50000">
                                          <p:val>
                                            <p:clrVal>
                                              <a:schemeClr val="hlink"/>
                                            </p:clrVal>
                                          </p:val>
                                        </p:tav>
                                      </p:tavLst>
                                    </p:anim>
                                    <p:set>
                                      <p:cBhvr>
                                        <p:cTn id="15" dur="80"/>
                                        <p:tgtEl>
                                          <p:spTgt spid="146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5" grpId="0"/>
      <p:bldP spid="14643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BCE6743F-DD61-424E-990C-66303CCC6837}"/>
              </a:ext>
            </a:extLst>
          </p:cNvPr>
          <p:cNvSpPr/>
          <p:nvPr/>
        </p:nvSpPr>
        <p:spPr>
          <a:xfrm>
            <a:off x="0" y="0"/>
            <a:ext cx="12191999" cy="6857999"/>
          </a:xfrm>
          <a:prstGeom prst="fram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929" name="Rectangle 2"/>
          <p:cNvSpPr>
            <a:spLocks noGrp="1" noChangeArrowheads="1"/>
          </p:cNvSpPr>
          <p:nvPr>
            <p:ph type="title"/>
          </p:nvPr>
        </p:nvSpPr>
        <p:spPr>
          <a:xfrm>
            <a:off x="74141" y="751703"/>
            <a:ext cx="12051956" cy="1143000"/>
          </a:xfrm>
        </p:spPr>
        <p:txBody>
          <a:bodyPr/>
          <a:lstStyle/>
          <a:p>
            <a:pPr algn="ctr" eaLnBrk="1" hangingPunct="1"/>
            <a:r>
              <a:rPr lang="en-US" sz="3200" b="1" dirty="0">
                <a:solidFill>
                  <a:srgbClr val="0E015F"/>
                </a:solidFill>
                <a:latin typeface="Comic Sans MS" pitchFamily="66" charset="0"/>
              </a:rPr>
              <a:t>Stage Two:  </a:t>
            </a:r>
            <a:br>
              <a:rPr lang="en-US" sz="3200" b="1" dirty="0">
                <a:solidFill>
                  <a:srgbClr val="0E015F"/>
                </a:solidFill>
                <a:latin typeface="Comic Sans MS" pitchFamily="66" charset="0"/>
              </a:rPr>
            </a:br>
            <a:r>
              <a:rPr lang="en-US" sz="3200" b="1" dirty="0">
                <a:solidFill>
                  <a:srgbClr val="0E015F"/>
                </a:solidFill>
                <a:latin typeface="Comic Sans MS" pitchFamily="66" charset="0"/>
              </a:rPr>
              <a:t>Development of Concerns about Survival</a:t>
            </a:r>
            <a:r>
              <a:rPr lang="en-US" sz="3200" dirty="0">
                <a:solidFill>
                  <a:srgbClr val="0E015F"/>
                </a:solidFill>
              </a:rPr>
              <a:t> </a:t>
            </a:r>
          </a:p>
        </p:txBody>
      </p:sp>
      <p:pic>
        <p:nvPicPr>
          <p:cNvPr id="2052" name="Picture 4" descr="Twig Tent on Seash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0801" y="1820560"/>
            <a:ext cx="2933263" cy="39129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ite and Blue Crew-neck T-shi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341" y="1922329"/>
            <a:ext cx="5569723" cy="370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46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24929"/>
                                        </p:tgtEl>
                                        <p:attrNameLst>
                                          <p:attrName>style.visibility</p:attrName>
                                        </p:attrNameLst>
                                      </p:cBhvr>
                                      <p:to>
                                        <p:strVal val="visible"/>
                                      </p:to>
                                    </p:set>
                                    <p:animScale>
                                      <p:cBhvr>
                                        <p:cTn id="7" dur="1000" decel="50000" fill="hold">
                                          <p:stCondLst>
                                            <p:cond delay="0"/>
                                          </p:stCondLst>
                                        </p:cTn>
                                        <p:tgtEl>
                                          <p:spTgt spid="1249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4929"/>
                                        </p:tgtEl>
                                        <p:attrNameLst>
                                          <p:attrName>ppt_x</p:attrName>
                                          <p:attrName>ppt_y</p:attrName>
                                        </p:attrNameLst>
                                      </p:cBhvr>
                                    </p:animMotion>
                                    <p:animEffect transition="in" filter="fade">
                                      <p:cBhvr>
                                        <p:cTn id="9" dur="1000"/>
                                        <p:tgtEl>
                                          <p:spTgt spid="124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
        <p:nvSpPr>
          <p:cNvPr id="8" name="Title 4"/>
          <p:cNvSpPr txBox="1">
            <a:spLocks/>
          </p:cNvSpPr>
          <p:nvPr/>
        </p:nvSpPr>
        <p:spPr>
          <a:xfrm>
            <a:off x="840509" y="519832"/>
            <a:ext cx="6502400" cy="213898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600" b="1" dirty="0" smtClean="0">
                <a:solidFill>
                  <a:srgbClr val="FF0000"/>
                </a:solidFill>
                <a:latin typeface="Arial Black" panose="020B0A04020102020204" pitchFamily="34" charset="0"/>
              </a:rPr>
              <a:t>Social Media</a:t>
            </a:r>
          </a:p>
          <a:p>
            <a:r>
              <a:rPr lang="en-US" sz="8000" b="1" dirty="0" smtClean="0">
                <a:solidFill>
                  <a:srgbClr val="274E9D"/>
                </a:solidFill>
                <a:latin typeface="Arial Black" panose="020B0A04020102020204" pitchFamily="34" charset="0"/>
              </a:rPr>
              <a:t/>
            </a:r>
            <a:br>
              <a:rPr lang="en-US" sz="8000" b="1" dirty="0" smtClean="0">
                <a:solidFill>
                  <a:srgbClr val="274E9D"/>
                </a:solidFill>
                <a:latin typeface="Arial Black" panose="020B0A04020102020204" pitchFamily="34" charset="0"/>
              </a:rPr>
            </a:br>
            <a:r>
              <a:rPr lang="en-US" sz="9300" b="1" dirty="0" smtClean="0">
                <a:solidFill>
                  <a:srgbClr val="274E9D"/>
                </a:solidFill>
                <a:latin typeface="Arial Black" panose="020B0A04020102020204" pitchFamily="34" charset="0"/>
              </a:rPr>
              <a:t>1. Facebook</a:t>
            </a:r>
          </a:p>
          <a:p>
            <a:r>
              <a:rPr lang="en-US" sz="9300" b="1" dirty="0" smtClean="0">
                <a:solidFill>
                  <a:srgbClr val="274E9D"/>
                </a:solidFill>
                <a:latin typeface="Arial Black" panose="020B0A04020102020204" pitchFamily="34" charset="0"/>
              </a:rPr>
              <a:t>2. Instagram</a:t>
            </a:r>
          </a:p>
          <a:p>
            <a:r>
              <a:rPr lang="en-US" sz="9300" b="1" dirty="0" smtClean="0">
                <a:solidFill>
                  <a:srgbClr val="274E9D"/>
                </a:solidFill>
                <a:latin typeface="Arial Black" panose="020B0A04020102020204" pitchFamily="34" charset="0"/>
              </a:rPr>
              <a:t>3. Twitter</a:t>
            </a:r>
            <a:br>
              <a:rPr lang="en-US" sz="9300" b="1" dirty="0" smtClean="0">
                <a:solidFill>
                  <a:srgbClr val="274E9D"/>
                </a:solidFill>
                <a:latin typeface="Arial Black" panose="020B0A04020102020204" pitchFamily="34" charset="0"/>
              </a:rPr>
            </a:br>
            <a:endParaRPr lang="en-US" sz="9300" dirty="0">
              <a:solidFill>
                <a:srgbClr val="333399"/>
              </a:solidFill>
            </a:endParaRPr>
          </a:p>
        </p:txBody>
      </p:sp>
      <p:sp>
        <p:nvSpPr>
          <p:cNvPr id="9" name="Title 4"/>
          <p:cNvSpPr txBox="1">
            <a:spLocks/>
          </p:cNvSpPr>
          <p:nvPr/>
        </p:nvSpPr>
        <p:spPr>
          <a:xfrm>
            <a:off x="5204690" y="3952001"/>
            <a:ext cx="6821055" cy="231948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smtClean="0">
                <a:solidFill>
                  <a:srgbClr val="FF0000"/>
                </a:solidFill>
                <a:latin typeface="Arial Black" panose="020B0A04020102020204" pitchFamily="34" charset="0"/>
              </a:rPr>
              <a:t>Email</a:t>
            </a:r>
            <a:r>
              <a:rPr lang="en-US" sz="8000" b="1" dirty="0" smtClean="0">
                <a:solidFill>
                  <a:srgbClr val="274E9D"/>
                </a:solidFill>
                <a:latin typeface="Arial Black" panose="020B0A04020102020204" pitchFamily="34" charset="0"/>
              </a:rPr>
              <a:t/>
            </a:r>
            <a:br>
              <a:rPr lang="en-US" sz="8000" b="1" dirty="0" smtClean="0">
                <a:solidFill>
                  <a:srgbClr val="274E9D"/>
                </a:solidFill>
                <a:latin typeface="Arial Black" panose="020B0A04020102020204" pitchFamily="34" charset="0"/>
              </a:rPr>
            </a:br>
            <a:r>
              <a:rPr lang="en-US" sz="8000" b="1" dirty="0" smtClean="0">
                <a:solidFill>
                  <a:srgbClr val="274E9D"/>
                </a:solidFill>
                <a:latin typeface="Arial Black" panose="020B0A04020102020204" pitchFamily="34" charset="0"/>
              </a:rPr>
              <a:t> </a:t>
            </a:r>
            <a:r>
              <a:rPr lang="en-US" sz="3900" b="1" dirty="0" smtClean="0">
                <a:solidFill>
                  <a:srgbClr val="274E9D"/>
                </a:solidFill>
                <a:latin typeface="Arial Black" panose="020B0A04020102020204" pitchFamily="34" charset="0"/>
              </a:rPr>
              <a:t>Check Daily all quarter!</a:t>
            </a:r>
            <a:br>
              <a:rPr lang="en-US" sz="3900" b="1" dirty="0" smtClean="0">
                <a:solidFill>
                  <a:srgbClr val="274E9D"/>
                </a:solidFill>
                <a:latin typeface="Arial Black" panose="020B0A04020102020204" pitchFamily="34" charset="0"/>
              </a:rPr>
            </a:br>
            <a:endParaRPr lang="en-US" sz="3900" dirty="0">
              <a:solidFill>
                <a:srgbClr val="333399"/>
              </a:solidFill>
            </a:endParaRPr>
          </a:p>
        </p:txBody>
      </p:sp>
      <p:sp>
        <p:nvSpPr>
          <p:cNvPr id="11" name="Title 4"/>
          <p:cNvSpPr txBox="1">
            <a:spLocks/>
          </p:cNvSpPr>
          <p:nvPr/>
        </p:nvSpPr>
        <p:spPr>
          <a:xfrm>
            <a:off x="3962400" y="1695424"/>
            <a:ext cx="6502400" cy="2138985"/>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600" b="1" dirty="0" smtClean="0">
                <a:latin typeface="Arial Black" panose="020B0A04020102020204" pitchFamily="34" charset="0"/>
              </a:rPr>
              <a:t>@</a:t>
            </a:r>
            <a:r>
              <a:rPr lang="en-US" sz="17600" b="1" dirty="0" err="1" smtClean="0">
                <a:latin typeface="Arial Black" panose="020B0A04020102020204" pitchFamily="34" charset="0"/>
              </a:rPr>
              <a:t>latechcrrc</a:t>
            </a:r>
            <a:r>
              <a:rPr lang="en-US" sz="9300" b="1" dirty="0" smtClean="0">
                <a:solidFill>
                  <a:srgbClr val="274E9D"/>
                </a:solidFill>
                <a:latin typeface="Arial Black" panose="020B0A04020102020204" pitchFamily="34" charset="0"/>
              </a:rPr>
              <a:t/>
            </a:r>
            <a:br>
              <a:rPr lang="en-US" sz="9300" b="1" dirty="0" smtClean="0">
                <a:solidFill>
                  <a:srgbClr val="274E9D"/>
                </a:solidFill>
                <a:latin typeface="Arial Black" panose="020B0A04020102020204" pitchFamily="34" charset="0"/>
              </a:rPr>
            </a:br>
            <a:endParaRPr lang="en-US" sz="9300" dirty="0">
              <a:solidFill>
                <a:srgbClr val="333399"/>
              </a:solidFill>
            </a:endParaRPr>
          </a:p>
        </p:txBody>
      </p:sp>
    </p:spTree>
    <p:extLst>
      <p:ext uri="{BB962C8B-B14F-4D97-AF65-F5344CB8AC3E}">
        <p14:creationId xmlns:p14="http://schemas.microsoft.com/office/powerpoint/2010/main" val="28276939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246" y="945318"/>
            <a:ext cx="8534400" cy="1066800"/>
          </a:xfrm>
        </p:spPr>
        <p:txBody>
          <a:bodyPr>
            <a:normAutofit fontScale="90000"/>
          </a:bodyPr>
          <a:lstStyle/>
          <a:p>
            <a:pPr algn="ctr"/>
            <a:r>
              <a:rPr lang="en-US" b="1" dirty="0" smtClean="0">
                <a:solidFill>
                  <a:srgbClr val="0E015F"/>
                </a:solidFill>
                <a:latin typeface="Comic Sans MS" pitchFamily="66" charset="0"/>
              </a:rPr>
              <a:t>Stage Three:</a:t>
            </a:r>
            <a:br>
              <a:rPr lang="en-US" b="1" dirty="0" smtClean="0">
                <a:solidFill>
                  <a:srgbClr val="0E015F"/>
                </a:solidFill>
                <a:latin typeface="Comic Sans MS" pitchFamily="66" charset="0"/>
              </a:rPr>
            </a:br>
            <a:r>
              <a:rPr lang="en-US" b="1" dirty="0" smtClean="0">
                <a:solidFill>
                  <a:srgbClr val="0E015F"/>
                </a:solidFill>
                <a:latin typeface="Comic Sans MS" pitchFamily="66" charset="0"/>
              </a:rPr>
              <a:t>Teaching Situation Concerns</a:t>
            </a:r>
            <a:endParaRPr lang="en-US" b="1" dirty="0">
              <a:solidFill>
                <a:srgbClr val="0E015F"/>
              </a:solidFill>
              <a:latin typeface="Comic Sans MS" pitchFamily="66" charset="0"/>
            </a:endParaRPr>
          </a:p>
        </p:txBody>
      </p:sp>
      <p:sp>
        <p:nvSpPr>
          <p:cNvPr id="6" name="TextBox 5"/>
          <p:cNvSpPr txBox="1"/>
          <p:nvPr/>
        </p:nvSpPr>
        <p:spPr>
          <a:xfrm>
            <a:off x="6092825" y="2108541"/>
            <a:ext cx="4267200" cy="2800767"/>
          </a:xfrm>
          <a:prstGeom prst="rect">
            <a:avLst/>
          </a:prstGeom>
          <a:noFill/>
        </p:spPr>
        <p:txBody>
          <a:bodyPr wrap="square" rtlCol="0">
            <a:spAutoFit/>
          </a:bodyPr>
          <a:lstStyle/>
          <a:p>
            <a:pPr algn="ctr"/>
            <a:r>
              <a:rPr lang="en-US" sz="4400" dirty="0">
                <a:solidFill>
                  <a:srgbClr val="0E015F"/>
                </a:solidFill>
              </a:rPr>
              <a:t>Why Didn’t I pay more attention in those methods classes…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450" y="2108541"/>
            <a:ext cx="4370646" cy="337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3200400" y="6457950"/>
            <a:ext cx="7467600" cy="400110"/>
          </a:xfrm>
          <a:prstGeom prst="rect">
            <a:avLst/>
          </a:prstGeom>
          <a:noFill/>
          <a:ln w="9525">
            <a:noFill/>
            <a:miter lim="800000"/>
            <a:headEnd/>
            <a:tailEnd/>
          </a:ln>
        </p:spPr>
        <p:txBody>
          <a:bodyPr wrap="square">
            <a:spAutoFit/>
          </a:bodyPr>
          <a:lstStyle/>
          <a:p>
            <a:pPr algn="r"/>
            <a:r>
              <a:rPr lang="en-US" sz="1000" dirty="0">
                <a:solidFill>
                  <a:schemeClr val="accent5">
                    <a:lumMod val="50000"/>
                  </a:schemeClr>
                </a:solidFill>
              </a:rPr>
              <a:t>Copyright 2015, The Academy for Co-Teaching and Collaboration at St. Cloud State University and TWH Consulting,</a:t>
            </a:r>
          </a:p>
          <a:p>
            <a:pPr algn="r"/>
            <a:r>
              <a:rPr lang="en-US" sz="1000" dirty="0">
                <a:solidFill>
                  <a:schemeClr val="accent5">
                    <a:lumMod val="50000"/>
                  </a:schemeClr>
                </a:solidFill>
              </a:rPr>
              <a:t>Research Funded by a US Department of Education, Teacher Quality Enhancement Partnership Grant</a:t>
            </a:r>
          </a:p>
        </p:txBody>
      </p:sp>
      <p:sp>
        <p:nvSpPr>
          <p:cNvPr id="7" name="Frame 6">
            <a:extLst>
              <a:ext uri="{FF2B5EF4-FFF2-40B4-BE49-F238E27FC236}">
                <a16:creationId xmlns:a16="http://schemas.microsoft.com/office/drawing/2014/main" id="{BCE6743F-DD61-424E-990C-66303CCC6837}"/>
              </a:ext>
            </a:extLst>
          </p:cNvPr>
          <p:cNvSpPr/>
          <p:nvPr/>
        </p:nvSpPr>
        <p:spPr>
          <a:xfrm>
            <a:off x="0" y="0"/>
            <a:ext cx="12191999" cy="6857999"/>
          </a:xfrm>
          <a:prstGeom prst="fram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011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1615646" y="804440"/>
            <a:ext cx="8534400" cy="1292225"/>
          </a:xfrm>
        </p:spPr>
        <p:txBody>
          <a:bodyPr/>
          <a:lstStyle/>
          <a:p>
            <a:pPr algn="ctr" eaLnBrk="1" hangingPunct="1"/>
            <a:r>
              <a:rPr lang="en-US" sz="3600" b="1" dirty="0">
                <a:solidFill>
                  <a:srgbClr val="0E015F"/>
                </a:solidFill>
                <a:latin typeface="Comic Sans MS" pitchFamily="66" charset="0"/>
              </a:rPr>
              <a:t>Final Stage:</a:t>
            </a:r>
            <a:br>
              <a:rPr lang="en-US" sz="3600" b="1" dirty="0">
                <a:solidFill>
                  <a:srgbClr val="0E015F"/>
                </a:solidFill>
                <a:latin typeface="Comic Sans MS" pitchFamily="66" charset="0"/>
              </a:rPr>
            </a:br>
            <a:r>
              <a:rPr lang="en-US" sz="3600" b="1" dirty="0">
                <a:solidFill>
                  <a:srgbClr val="0E015F"/>
                </a:solidFill>
                <a:latin typeface="Comic Sans MS" pitchFamily="66" charset="0"/>
              </a:rPr>
              <a:t>Concerns about Pupils</a:t>
            </a:r>
          </a:p>
        </p:txBody>
      </p:sp>
      <p:sp>
        <p:nvSpPr>
          <p:cNvPr id="6" name="TextBox 5"/>
          <p:cNvSpPr txBox="1">
            <a:spLocks noChangeArrowheads="1"/>
          </p:cNvSpPr>
          <p:nvPr/>
        </p:nvSpPr>
        <p:spPr bwMode="auto">
          <a:xfrm>
            <a:off x="3200400" y="6457950"/>
            <a:ext cx="7467600" cy="400110"/>
          </a:xfrm>
          <a:prstGeom prst="rect">
            <a:avLst/>
          </a:prstGeom>
          <a:noFill/>
          <a:ln w="9525">
            <a:noFill/>
            <a:miter lim="800000"/>
            <a:headEnd/>
            <a:tailEnd/>
          </a:ln>
        </p:spPr>
        <p:txBody>
          <a:bodyPr wrap="square">
            <a:spAutoFit/>
          </a:bodyPr>
          <a:lstStyle/>
          <a:p>
            <a:pPr algn="r"/>
            <a:r>
              <a:rPr lang="en-US" sz="1000" dirty="0">
                <a:solidFill>
                  <a:schemeClr val="accent5">
                    <a:lumMod val="50000"/>
                  </a:schemeClr>
                </a:solidFill>
              </a:rPr>
              <a:t>Copyright 2015, The Academy for Co-Teaching and Collaboration at St. Cloud State University and TWH Consulting,</a:t>
            </a:r>
          </a:p>
          <a:p>
            <a:pPr algn="r"/>
            <a:r>
              <a:rPr lang="en-US" sz="1000" dirty="0">
                <a:solidFill>
                  <a:schemeClr val="accent5">
                    <a:lumMod val="50000"/>
                  </a:schemeClr>
                </a:solidFill>
              </a:rPr>
              <a:t>Research Funded by a US Department of Education, Teacher Quality Enhancement Partnership Grant</a:t>
            </a:r>
          </a:p>
        </p:txBody>
      </p:sp>
      <p:sp>
        <p:nvSpPr>
          <p:cNvPr id="7" name="Frame 6">
            <a:extLst>
              <a:ext uri="{FF2B5EF4-FFF2-40B4-BE49-F238E27FC236}">
                <a16:creationId xmlns:a16="http://schemas.microsoft.com/office/drawing/2014/main" id="{BCE6743F-DD61-424E-990C-66303CCC6837}"/>
              </a:ext>
            </a:extLst>
          </p:cNvPr>
          <p:cNvSpPr/>
          <p:nvPr/>
        </p:nvSpPr>
        <p:spPr>
          <a:xfrm>
            <a:off x="0" y="0"/>
            <a:ext cx="12191999" cy="6857999"/>
          </a:xfrm>
          <a:prstGeom prst="frame">
            <a:avLst/>
          </a:prstGeom>
          <a:pattFill prst="pct80">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0" name="Picture 4" descr="Girls on Desk Looking at Not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39" y="1934749"/>
            <a:ext cx="5833332" cy="388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64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26977"/>
                                        </p:tgtEl>
                                        <p:attrNameLst>
                                          <p:attrName>style.visibility</p:attrName>
                                        </p:attrNameLst>
                                      </p:cBhvr>
                                      <p:to>
                                        <p:strVal val="visible"/>
                                      </p:to>
                                    </p:set>
                                    <p:animScale>
                                      <p:cBhvr>
                                        <p:cTn id="7" dur="1000" decel="50000" fill="hold">
                                          <p:stCondLst>
                                            <p:cond delay="0"/>
                                          </p:stCondLst>
                                        </p:cTn>
                                        <p:tgtEl>
                                          <p:spTgt spid="1269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6977"/>
                                        </p:tgtEl>
                                        <p:attrNameLst>
                                          <p:attrName>ppt_x</p:attrName>
                                          <p:attrName>ppt_y</p:attrName>
                                        </p:attrNameLst>
                                      </p:cBhvr>
                                    </p:animMotion>
                                    <p:animEffect transition="in" filter="fade">
                                      <p:cBhvr>
                                        <p:cTn id="9" dur="1000"/>
                                        <p:tgtEl>
                                          <p:spTgt spid="126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91" y="0"/>
            <a:ext cx="11927923" cy="6604651"/>
          </a:xfrm>
        </p:spPr>
        <p:txBody>
          <a:bodyPr>
            <a:normAutofit/>
          </a:bodyPr>
          <a:lstStyle/>
          <a:p>
            <a:pPr algn="ctr" fontAlgn="t"/>
            <a:r>
              <a:rPr lang="en-US" sz="6600" b="1" dirty="0" smtClean="0">
                <a:solidFill>
                  <a:srgbClr val="274E9D"/>
                </a:solidFill>
                <a:latin typeface="Arial Black" panose="020B0A04020102020204" pitchFamily="34" charset="0"/>
              </a:rPr>
              <a:t>Questions?</a:t>
            </a:r>
            <a:br>
              <a:rPr lang="en-US" sz="6600" b="1" dirty="0" smtClean="0">
                <a:solidFill>
                  <a:srgbClr val="274E9D"/>
                </a:solidFill>
                <a:latin typeface="Arial Black" panose="020B0A04020102020204" pitchFamily="34" charset="0"/>
              </a:rPr>
            </a:br>
            <a:r>
              <a:rPr lang="en-US" sz="6600" b="1" dirty="0" smtClean="0">
                <a:solidFill>
                  <a:srgbClr val="274E9D"/>
                </a:solidFill>
                <a:latin typeface="Arial Black" panose="020B0A04020102020204" pitchFamily="34" charset="0"/>
              </a:rPr>
              <a:t/>
            </a:r>
            <a:br>
              <a:rPr lang="en-US" sz="6600" b="1" dirty="0" smtClean="0">
                <a:solidFill>
                  <a:srgbClr val="274E9D"/>
                </a:solidFill>
                <a:latin typeface="Arial Black" panose="020B0A04020102020204" pitchFamily="34" charset="0"/>
              </a:rPr>
            </a:br>
            <a:r>
              <a:rPr lang="en-US" sz="7200" b="1" dirty="0">
                <a:solidFill>
                  <a:srgbClr val="274E9D"/>
                </a:solidFill>
                <a:latin typeface="Arial Black" panose="020B0A04020102020204" pitchFamily="34" charset="0"/>
              </a:rPr>
              <a:t/>
            </a:r>
            <a:br>
              <a:rPr lang="en-US" sz="7200" b="1" dirty="0">
                <a:solidFill>
                  <a:srgbClr val="274E9D"/>
                </a:solidFill>
                <a:latin typeface="Arial Black" panose="020B0A04020102020204" pitchFamily="34" charset="0"/>
              </a:rPr>
            </a:br>
            <a:r>
              <a:rPr lang="en-US" sz="7200" b="1" dirty="0" smtClean="0">
                <a:solidFill>
                  <a:srgbClr val="274E9D"/>
                </a:solidFill>
                <a:latin typeface="Arial Black" panose="020B0A04020102020204" pitchFamily="34" charset="0"/>
              </a:rPr>
              <a:t/>
            </a:r>
            <a:br>
              <a:rPr lang="en-US" sz="7200" b="1" dirty="0" smtClean="0">
                <a:solidFill>
                  <a:srgbClr val="274E9D"/>
                </a:solidFill>
                <a:latin typeface="Arial Black" panose="020B0A04020102020204" pitchFamily="34" charset="0"/>
              </a:rPr>
            </a:br>
            <a:r>
              <a:rPr lang="en-US" sz="7200" b="1" dirty="0" smtClean="0">
                <a:solidFill>
                  <a:srgbClr val="274E9D"/>
                </a:solidFill>
                <a:latin typeface="Arial Black" panose="020B0A04020102020204" pitchFamily="34" charset="0"/>
              </a:rPr>
              <a:t/>
            </a:r>
            <a:br>
              <a:rPr lang="en-US" sz="7200" b="1" dirty="0" smtClean="0">
                <a:solidFill>
                  <a:srgbClr val="274E9D"/>
                </a:solidFill>
                <a:latin typeface="Arial Black" panose="020B0A04020102020204" pitchFamily="34" charset="0"/>
              </a:rPr>
            </a:br>
            <a:r>
              <a:rPr lang="en-US" b="1" dirty="0" smtClean="0">
                <a:latin typeface="Arial Black" panose="020B0A04020102020204" pitchFamily="34" charset="0"/>
              </a:rPr>
              <a:t/>
            </a:r>
            <a:br>
              <a:rPr lang="en-US" b="1" dirty="0" smtClean="0">
                <a:latin typeface="Arial Black" panose="020B0A04020102020204" pitchFamily="34" charset="0"/>
              </a:rPr>
            </a:br>
            <a:r>
              <a:rPr lang="en-US" sz="2200" b="1" dirty="0" smtClean="0">
                <a:solidFill>
                  <a:srgbClr val="0065B0"/>
                </a:solidFill>
                <a:latin typeface="Arial Black" panose="020B0A04020102020204" pitchFamily="34" charset="0"/>
              </a:rPr>
              <a:t>The College of Education Clinical Residency Center, </a:t>
            </a:r>
            <a:br>
              <a:rPr lang="en-US" sz="2200" b="1" dirty="0" smtClean="0">
                <a:solidFill>
                  <a:srgbClr val="0065B0"/>
                </a:solidFill>
                <a:latin typeface="Arial Black" panose="020B0A04020102020204" pitchFamily="34" charset="0"/>
              </a:rPr>
            </a:br>
            <a:r>
              <a:rPr lang="en-US" sz="2200" b="1" dirty="0" smtClean="0">
                <a:solidFill>
                  <a:srgbClr val="0065B0"/>
                </a:solidFill>
                <a:latin typeface="Arial Black" panose="020B0A04020102020204" pitchFamily="34" charset="0"/>
              </a:rPr>
              <a:t>Louisiana Tech University</a:t>
            </a:r>
            <a:br>
              <a:rPr lang="en-US" sz="2200" b="1" dirty="0" smtClean="0">
                <a:solidFill>
                  <a:srgbClr val="0065B0"/>
                </a:solidFill>
                <a:latin typeface="Arial Black" panose="020B0A04020102020204" pitchFamily="34" charset="0"/>
              </a:rPr>
            </a:br>
            <a:r>
              <a:rPr lang="en-US" sz="2200" b="1" dirty="0" smtClean="0">
                <a:solidFill>
                  <a:srgbClr val="0065B0"/>
                </a:solidFill>
                <a:latin typeface="Arial Black" panose="020B0A04020102020204" pitchFamily="34" charset="0"/>
              </a:rPr>
              <a:t>latechcrrc.org</a:t>
            </a:r>
            <a:endParaRPr lang="en-US" sz="2200" dirty="0">
              <a:solidFill>
                <a:srgbClr val="0065B0"/>
              </a:solidFill>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1031" y="2240692"/>
            <a:ext cx="2716069" cy="2494575"/>
          </a:xfrm>
          <a:prstGeom prst="rect">
            <a:avLst/>
          </a:prstGeom>
        </p:spPr>
      </p:pic>
      <p:pic>
        <p:nvPicPr>
          <p:cNvPr id="6" name="Picture 5"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48" y="2240692"/>
            <a:ext cx="2603469" cy="26034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041" y="1243553"/>
            <a:ext cx="5764875" cy="3846957"/>
          </a:xfrm>
          <a:prstGeom prst="rect">
            <a:avLst/>
          </a:prstGeom>
        </p:spPr>
      </p:pic>
    </p:spTree>
    <p:extLst>
      <p:ext uri="{BB962C8B-B14F-4D97-AF65-F5344CB8AC3E}">
        <p14:creationId xmlns:p14="http://schemas.microsoft.com/office/powerpoint/2010/main" val="1332161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sp>
        <p:nvSpPr>
          <p:cNvPr id="5" name="Title 4"/>
          <p:cNvSpPr>
            <a:spLocks noGrp="1"/>
          </p:cNvSpPr>
          <p:nvPr>
            <p:ph type="title"/>
          </p:nvPr>
        </p:nvSpPr>
        <p:spPr>
          <a:xfrm>
            <a:off x="3770204" y="493378"/>
            <a:ext cx="7756778" cy="4863712"/>
          </a:xfrm>
        </p:spPr>
        <p:txBody>
          <a:bodyPr>
            <a:normAutofit/>
          </a:bodyPr>
          <a:lstStyle/>
          <a:p>
            <a:r>
              <a:rPr lang="en-US" sz="8000" b="1" dirty="0" smtClean="0">
                <a:solidFill>
                  <a:srgbClr val="FF0000"/>
                </a:solidFill>
                <a:latin typeface="Arial Black" panose="020B0A04020102020204" pitchFamily="34" charset="0"/>
              </a:rPr>
              <a:t>Forms</a:t>
            </a:r>
            <a:r>
              <a:rPr lang="en-US" sz="8000" b="1" dirty="0" smtClean="0">
                <a:solidFill>
                  <a:srgbClr val="274E9D"/>
                </a:solidFill>
                <a:latin typeface="Arial Black" panose="020B0A04020102020204" pitchFamily="34" charset="0"/>
              </a:rPr>
              <a:t/>
            </a:r>
            <a:br>
              <a:rPr lang="en-US" sz="8000" b="1" dirty="0" smtClean="0">
                <a:solidFill>
                  <a:srgbClr val="274E9D"/>
                </a:solidFill>
                <a:latin typeface="Arial Black" panose="020B0A04020102020204" pitchFamily="34" charset="0"/>
              </a:rPr>
            </a:br>
            <a:r>
              <a:rPr lang="en-US" sz="2800" b="1" dirty="0" smtClean="0">
                <a:solidFill>
                  <a:srgbClr val="274E9D"/>
                </a:solidFill>
                <a:latin typeface="Arial Black" panose="020B0A04020102020204" pitchFamily="34" charset="0"/>
              </a:rPr>
              <a:t>1. Scholarship Application</a:t>
            </a:r>
            <a:br>
              <a:rPr lang="en-US" sz="2800" b="1" dirty="0" smtClean="0">
                <a:solidFill>
                  <a:srgbClr val="274E9D"/>
                </a:solidFill>
                <a:latin typeface="Arial Black" panose="020B0A04020102020204" pitchFamily="34" charset="0"/>
              </a:rPr>
            </a:br>
            <a:r>
              <a:rPr lang="en-US" sz="2800" b="1" dirty="0" smtClean="0">
                <a:solidFill>
                  <a:srgbClr val="274E9D"/>
                </a:solidFill>
                <a:latin typeface="Arial Black" panose="020B0A04020102020204" pitchFamily="34" charset="0"/>
              </a:rPr>
              <a:t>2. Disclosure Form</a:t>
            </a:r>
            <a:r>
              <a:rPr lang="en-US" sz="8800" b="1" dirty="0" smtClean="0">
                <a:solidFill>
                  <a:srgbClr val="274E9D"/>
                </a:solidFill>
                <a:latin typeface="Arial Black" panose="020B0A04020102020204" pitchFamily="34" charset="0"/>
              </a:rPr>
              <a:t/>
            </a:r>
            <a:br>
              <a:rPr lang="en-US" sz="8800" b="1" dirty="0" smtClean="0">
                <a:solidFill>
                  <a:srgbClr val="274E9D"/>
                </a:solidFill>
                <a:latin typeface="Arial Black" panose="020B0A04020102020204" pitchFamily="34" charset="0"/>
              </a:rPr>
            </a:br>
            <a:endParaRPr lang="en-US" sz="3200"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Tree>
    <p:extLst>
      <p:ext uri="{BB962C8B-B14F-4D97-AF65-F5344CB8AC3E}">
        <p14:creationId xmlns:p14="http://schemas.microsoft.com/office/powerpoint/2010/main" val="4053702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sp>
        <p:nvSpPr>
          <p:cNvPr id="5" name="Title 4"/>
          <p:cNvSpPr>
            <a:spLocks noGrp="1"/>
          </p:cNvSpPr>
          <p:nvPr>
            <p:ph type="title"/>
          </p:nvPr>
        </p:nvSpPr>
        <p:spPr>
          <a:xfrm>
            <a:off x="2942038" y="641160"/>
            <a:ext cx="8882532" cy="5001747"/>
          </a:xfrm>
        </p:spPr>
        <p:txBody>
          <a:bodyPr>
            <a:normAutofit/>
          </a:bodyPr>
          <a:lstStyle/>
          <a:p>
            <a:pPr algn="ctr"/>
            <a:r>
              <a:rPr lang="en-US" sz="8000" b="1" dirty="0" smtClean="0">
                <a:solidFill>
                  <a:srgbClr val="274E9D"/>
                </a:solidFill>
                <a:latin typeface="Arial Black" panose="020B0A04020102020204" pitchFamily="34" charset="0"/>
              </a:rPr>
              <a:t>Praxis Exams</a:t>
            </a:r>
            <a:r>
              <a:rPr lang="en-US" sz="8800" b="1" dirty="0" smtClean="0">
                <a:solidFill>
                  <a:srgbClr val="274E9D"/>
                </a:solidFill>
                <a:latin typeface="Arial Black" panose="020B0A04020102020204" pitchFamily="34" charset="0"/>
              </a:rPr>
              <a:t/>
            </a:r>
            <a:br>
              <a:rPr lang="en-US" sz="8800" b="1" dirty="0" smtClean="0">
                <a:solidFill>
                  <a:srgbClr val="274E9D"/>
                </a:solidFill>
                <a:latin typeface="Arial Black" panose="020B0A04020102020204" pitchFamily="34" charset="0"/>
              </a:rPr>
            </a:br>
            <a:r>
              <a:rPr lang="en-US" sz="3200" dirty="0" smtClean="0">
                <a:solidFill>
                  <a:srgbClr val="FF0000"/>
                </a:solidFill>
                <a:latin typeface="Arial Black" panose="020B0A04020102020204" pitchFamily="34" charset="0"/>
              </a:rPr>
              <a:t> </a:t>
            </a: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r>
              <a:rPr lang="en-US" sz="3200" dirty="0" smtClean="0">
                <a:solidFill>
                  <a:srgbClr val="FF0000"/>
                </a:solidFill>
                <a:latin typeface="Arial Black" panose="020B0A04020102020204" pitchFamily="34" charset="0"/>
              </a:rPr>
              <a:t>Interested in additional certifications? Now is the time to add!</a:t>
            </a:r>
            <a:endParaRPr lang="en-US" sz="3200" dirty="0">
              <a:solidFill>
                <a:srgbClr val="FF0000"/>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Tree>
    <p:extLst>
      <p:ext uri="{BB962C8B-B14F-4D97-AF65-F5344CB8AC3E}">
        <p14:creationId xmlns:p14="http://schemas.microsoft.com/office/powerpoint/2010/main" val="1106866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sp>
        <p:nvSpPr>
          <p:cNvPr id="5" name="Title 4"/>
          <p:cNvSpPr>
            <a:spLocks noGrp="1"/>
          </p:cNvSpPr>
          <p:nvPr>
            <p:ph type="title"/>
          </p:nvPr>
        </p:nvSpPr>
        <p:spPr>
          <a:xfrm>
            <a:off x="2766478" y="641160"/>
            <a:ext cx="9425522" cy="5001747"/>
          </a:xfrm>
        </p:spPr>
        <p:txBody>
          <a:bodyPr>
            <a:normAutofit fontScale="90000"/>
          </a:bodyPr>
          <a:lstStyle/>
          <a:p>
            <a:pPr algn="ctr"/>
            <a:r>
              <a:rPr lang="en-US" sz="8800" b="1" dirty="0" smtClean="0">
                <a:solidFill>
                  <a:srgbClr val="274E9D"/>
                </a:solidFill>
                <a:latin typeface="Arial Black" panose="020B0A04020102020204" pitchFamily="34" charset="0"/>
              </a:rPr>
              <a:t>Professional Dress</a:t>
            </a:r>
            <a:r>
              <a:rPr lang="en-US" sz="8800" b="1" dirty="0">
                <a:solidFill>
                  <a:srgbClr val="274E9D"/>
                </a:solidFill>
                <a:latin typeface="Arial Black" panose="020B0A04020102020204" pitchFamily="34" charset="0"/>
              </a:rPr>
              <a:t/>
            </a:r>
            <a:br>
              <a:rPr lang="en-US" sz="8800" b="1" dirty="0">
                <a:solidFill>
                  <a:srgbClr val="274E9D"/>
                </a:solidFill>
                <a:latin typeface="Arial Black" panose="020B0A04020102020204" pitchFamily="34" charset="0"/>
              </a:rPr>
            </a:br>
            <a:r>
              <a:rPr lang="en-US" b="1" dirty="0" smtClean="0">
                <a:solidFill>
                  <a:srgbClr val="FF0000"/>
                </a:solidFill>
                <a:latin typeface="Arial Black" panose="020B0A04020102020204" pitchFamily="34" charset="0"/>
              </a:rPr>
              <a:t>Follow School System Policies  Ask your Mentor </a:t>
            </a:r>
            <a:r>
              <a:rPr lang="en-US" sz="8800" b="1" dirty="0" smtClean="0">
                <a:solidFill>
                  <a:srgbClr val="274E9D"/>
                </a:solidFill>
                <a:latin typeface="Arial Black" panose="020B0A04020102020204" pitchFamily="34" charset="0"/>
              </a:rPr>
              <a:t/>
            </a:r>
            <a:br>
              <a:rPr lang="en-US" sz="8800" b="1" dirty="0" smtClean="0">
                <a:solidFill>
                  <a:srgbClr val="274E9D"/>
                </a:solidFill>
                <a:latin typeface="Arial Black" panose="020B0A04020102020204" pitchFamily="34" charset="0"/>
              </a:rPr>
            </a:br>
            <a:r>
              <a:rPr lang="en-US" sz="8800" b="1" dirty="0" smtClean="0">
                <a:solidFill>
                  <a:srgbClr val="FF0000"/>
                </a:solidFill>
                <a:latin typeface="Arial Black" panose="020B0A04020102020204" pitchFamily="34" charset="0"/>
              </a:rPr>
              <a:t>Motto</a:t>
            </a:r>
            <a:r>
              <a:rPr lang="en-US" sz="8800" b="1" dirty="0">
                <a:solidFill>
                  <a:srgbClr val="FF0000"/>
                </a:solidFill>
                <a:latin typeface="Arial Black" panose="020B0A04020102020204" pitchFamily="34" charset="0"/>
              </a:rPr>
              <a:t>: </a:t>
            </a:r>
            <a:r>
              <a:rPr lang="en-US" sz="8800" b="1" dirty="0" smtClean="0">
                <a:solidFill>
                  <a:srgbClr val="274E9D"/>
                </a:solidFill>
                <a:latin typeface="Arial Black" panose="020B0A04020102020204" pitchFamily="34" charset="0"/>
              </a:rPr>
              <a:t/>
            </a:r>
            <a:br>
              <a:rPr lang="en-US" sz="8800" b="1" dirty="0" smtClean="0">
                <a:solidFill>
                  <a:srgbClr val="274E9D"/>
                </a:solidFill>
                <a:latin typeface="Arial Black" panose="020B0A04020102020204" pitchFamily="34" charset="0"/>
              </a:rPr>
            </a:br>
            <a:r>
              <a:rPr lang="en-US" dirty="0" smtClean="0">
                <a:solidFill>
                  <a:srgbClr val="333399"/>
                </a:solidFill>
                <a:latin typeface="Arial Black" panose="020B0A04020102020204" pitchFamily="34" charset="0"/>
              </a:rPr>
              <a:t>“If In Doubt, Don’t!”  </a:t>
            </a:r>
            <a:endParaRPr lang="en-US"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Tree>
    <p:extLst>
      <p:ext uri="{BB962C8B-B14F-4D97-AF65-F5344CB8AC3E}">
        <p14:creationId xmlns:p14="http://schemas.microsoft.com/office/powerpoint/2010/main" val="4199266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sp>
        <p:nvSpPr>
          <p:cNvPr id="5" name="Title 4"/>
          <p:cNvSpPr>
            <a:spLocks noGrp="1"/>
          </p:cNvSpPr>
          <p:nvPr>
            <p:ph type="title"/>
          </p:nvPr>
        </p:nvSpPr>
        <p:spPr>
          <a:xfrm>
            <a:off x="2942038" y="641160"/>
            <a:ext cx="8882532" cy="5001747"/>
          </a:xfrm>
        </p:spPr>
        <p:txBody>
          <a:bodyPr>
            <a:normAutofit/>
          </a:bodyPr>
          <a:lstStyle/>
          <a:p>
            <a:pPr algn="ctr"/>
            <a:r>
              <a:rPr lang="en-US" sz="8000" b="1" dirty="0" smtClean="0">
                <a:solidFill>
                  <a:srgbClr val="274E9D"/>
                </a:solidFill>
                <a:latin typeface="Arial Black" panose="020B0A04020102020204" pitchFamily="34" charset="0"/>
              </a:rPr>
              <a:t>Communication Plan w/Mentor</a:t>
            </a:r>
            <a:r>
              <a:rPr lang="en-US" sz="8800" b="1" dirty="0">
                <a:solidFill>
                  <a:srgbClr val="274E9D"/>
                </a:solidFill>
                <a:latin typeface="Arial Black" panose="020B0A04020102020204" pitchFamily="34" charset="0"/>
              </a:rPr>
              <a:t/>
            </a:r>
            <a:br>
              <a:rPr lang="en-US" sz="8800" b="1" dirty="0">
                <a:solidFill>
                  <a:srgbClr val="274E9D"/>
                </a:solidFill>
                <a:latin typeface="Arial Black" panose="020B0A04020102020204" pitchFamily="34" charset="0"/>
              </a:rPr>
            </a:br>
            <a:r>
              <a:rPr lang="en-US" sz="3200" dirty="0" smtClean="0">
                <a:solidFill>
                  <a:srgbClr val="FF0000"/>
                </a:solidFill>
                <a:latin typeface="Arial Black" panose="020B0A04020102020204" pitchFamily="34" charset="0"/>
              </a:rPr>
              <a:t>Swap contact information with your mentor and co-establish a regular meeting plan. You will need that support all year!</a:t>
            </a: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endParaRPr lang="en-US" sz="3200"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Tree>
    <p:extLst>
      <p:ext uri="{BB962C8B-B14F-4D97-AF65-F5344CB8AC3E}">
        <p14:creationId xmlns:p14="http://schemas.microsoft.com/office/powerpoint/2010/main" val="2428336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875" y="5242228"/>
            <a:ext cx="1056670" cy="970499"/>
          </a:xfrm>
          <a:prstGeom prst="rect">
            <a:avLst/>
          </a:prstGeom>
        </p:spPr>
      </p:pic>
      <p:sp>
        <p:nvSpPr>
          <p:cNvPr id="5" name="Title 4"/>
          <p:cNvSpPr>
            <a:spLocks noGrp="1"/>
          </p:cNvSpPr>
          <p:nvPr>
            <p:ph type="title"/>
          </p:nvPr>
        </p:nvSpPr>
        <p:spPr>
          <a:xfrm>
            <a:off x="2942038" y="641160"/>
            <a:ext cx="8882532" cy="5001747"/>
          </a:xfrm>
        </p:spPr>
        <p:txBody>
          <a:bodyPr>
            <a:normAutofit fontScale="90000"/>
          </a:bodyPr>
          <a:lstStyle/>
          <a:p>
            <a:r>
              <a:rPr lang="en-US" sz="8000" b="1" dirty="0" smtClean="0">
                <a:solidFill>
                  <a:srgbClr val="274E9D"/>
                </a:solidFill>
                <a:latin typeface="Arial Black" panose="020B0A04020102020204" pitchFamily="34" charset="0"/>
              </a:rPr>
              <a:t>Communication Plan w/others</a:t>
            </a:r>
            <a:r>
              <a:rPr lang="en-US" sz="8800" b="1" dirty="0">
                <a:solidFill>
                  <a:srgbClr val="274E9D"/>
                </a:solidFill>
                <a:latin typeface="Arial Black" panose="020B0A04020102020204" pitchFamily="34" charset="0"/>
              </a:rPr>
              <a:t/>
            </a:r>
            <a:br>
              <a:rPr lang="en-US" sz="8800" b="1" dirty="0">
                <a:solidFill>
                  <a:srgbClr val="274E9D"/>
                </a:solidFill>
                <a:latin typeface="Arial Black" panose="020B0A04020102020204" pitchFamily="34" charset="0"/>
              </a:rPr>
            </a:br>
            <a:r>
              <a:rPr lang="en-US" sz="3200" dirty="0">
                <a:solidFill>
                  <a:srgbClr val="FF0000"/>
                </a:solidFill>
                <a:latin typeface="Arial Black" panose="020B0A04020102020204" pitchFamily="34" charset="0"/>
              </a:rPr>
              <a:t/>
            </a:r>
            <a:br>
              <a:rPr lang="en-US" sz="3200" dirty="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1. Always use academic language and refer to your mentor with respect.</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2. All emails should be formally written</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with signatures.</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3. Always refer to all authority by formal name.</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4. No specific conversations about your students to others. </a:t>
            </a: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endParaRPr lang="en-US" sz="3200"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09" y="4193047"/>
            <a:ext cx="1169774" cy="1169774"/>
          </a:xfrm>
          <a:prstGeom prst="rect">
            <a:avLst/>
          </a:prstGeom>
        </p:spPr>
      </p:pic>
    </p:spTree>
    <p:extLst>
      <p:ext uri="{BB962C8B-B14F-4D97-AF65-F5344CB8AC3E}">
        <p14:creationId xmlns:p14="http://schemas.microsoft.com/office/powerpoint/2010/main" val="945443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4982623"/>
            <a:ext cx="1895420" cy="1740849"/>
          </a:xfrm>
          <a:prstGeom prst="rect">
            <a:avLst/>
          </a:prstGeom>
        </p:spPr>
      </p:pic>
      <p:sp>
        <p:nvSpPr>
          <p:cNvPr id="5" name="Title 4"/>
          <p:cNvSpPr>
            <a:spLocks noGrp="1"/>
          </p:cNvSpPr>
          <p:nvPr>
            <p:ph type="title"/>
          </p:nvPr>
        </p:nvSpPr>
        <p:spPr>
          <a:xfrm>
            <a:off x="2703141" y="336360"/>
            <a:ext cx="8882532" cy="5001747"/>
          </a:xfrm>
        </p:spPr>
        <p:txBody>
          <a:bodyPr>
            <a:normAutofit fontScale="90000"/>
          </a:bodyPr>
          <a:lstStyle/>
          <a:p>
            <a:r>
              <a:rPr lang="en-US" sz="8000" b="1" dirty="0" smtClean="0">
                <a:solidFill>
                  <a:srgbClr val="274E9D"/>
                </a:solidFill>
                <a:latin typeface="Arial Black" panose="020B0A04020102020204" pitchFamily="34" charset="0"/>
              </a:rPr>
              <a:t>Questioning Tips</a:t>
            </a:r>
            <a:r>
              <a:rPr lang="en-US" sz="8800" b="1" dirty="0">
                <a:solidFill>
                  <a:srgbClr val="274E9D"/>
                </a:solidFill>
                <a:latin typeface="Arial Black" panose="020B0A04020102020204" pitchFamily="34" charset="0"/>
              </a:rPr>
              <a:t/>
            </a:r>
            <a:br>
              <a:rPr lang="en-US" sz="8800" b="1" dirty="0">
                <a:solidFill>
                  <a:srgbClr val="274E9D"/>
                </a:solidFill>
                <a:latin typeface="Arial Black" panose="020B0A04020102020204" pitchFamily="34" charset="0"/>
              </a:rPr>
            </a:br>
            <a:r>
              <a:rPr lang="en-US" sz="3200" dirty="0">
                <a:solidFill>
                  <a:srgbClr val="FF0000"/>
                </a:solidFill>
                <a:latin typeface="Arial Black" panose="020B0A04020102020204" pitchFamily="34" charset="0"/>
              </a:rPr>
              <a:t/>
            </a:r>
            <a:br>
              <a:rPr lang="en-US" sz="3200" dirty="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1. Make a daily list.</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2. Some will be answered for you throughout the day, especially if you read over guidelines, curriculum materials, etc.</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3. Prioritize your questions.</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4. Establish a time daily that you may ask questions.</a:t>
            </a: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endParaRPr lang="en-US" sz="3200"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010002"/>
            <a:ext cx="1713470" cy="1713470"/>
          </a:xfrm>
          <a:prstGeom prst="rect">
            <a:avLst/>
          </a:prstGeom>
        </p:spPr>
      </p:pic>
    </p:spTree>
    <p:extLst>
      <p:ext uri="{BB962C8B-B14F-4D97-AF65-F5344CB8AC3E}">
        <p14:creationId xmlns:p14="http://schemas.microsoft.com/office/powerpoint/2010/main" val="1773777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092" y="5387546"/>
            <a:ext cx="1454544" cy="1335926"/>
          </a:xfrm>
          <a:prstGeom prst="rect">
            <a:avLst/>
          </a:prstGeom>
        </p:spPr>
      </p:pic>
      <p:sp>
        <p:nvSpPr>
          <p:cNvPr id="5" name="Title 4"/>
          <p:cNvSpPr>
            <a:spLocks noGrp="1"/>
          </p:cNvSpPr>
          <p:nvPr>
            <p:ph type="title"/>
          </p:nvPr>
        </p:nvSpPr>
        <p:spPr>
          <a:xfrm>
            <a:off x="2942038" y="641160"/>
            <a:ext cx="8882532" cy="5001747"/>
          </a:xfrm>
        </p:spPr>
        <p:txBody>
          <a:bodyPr>
            <a:normAutofit fontScale="90000"/>
          </a:bodyPr>
          <a:lstStyle/>
          <a:p>
            <a:r>
              <a:rPr lang="en-US" sz="8000" b="1" dirty="0" smtClean="0">
                <a:solidFill>
                  <a:srgbClr val="274E9D"/>
                </a:solidFill>
                <a:latin typeface="Arial Black" panose="020B0A04020102020204" pitchFamily="34" charset="0"/>
              </a:rPr>
              <a:t>Media</a:t>
            </a:r>
            <a:r>
              <a:rPr lang="en-US" sz="8800" b="1" dirty="0">
                <a:solidFill>
                  <a:srgbClr val="274E9D"/>
                </a:solidFill>
                <a:latin typeface="Arial Black" panose="020B0A04020102020204" pitchFamily="34" charset="0"/>
              </a:rPr>
              <a:t/>
            </a:r>
            <a:br>
              <a:rPr lang="en-US" sz="8800" b="1" dirty="0">
                <a:solidFill>
                  <a:srgbClr val="274E9D"/>
                </a:solidFill>
                <a:latin typeface="Arial Black" panose="020B0A04020102020204" pitchFamily="34" charset="0"/>
              </a:rPr>
            </a:b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r>
              <a:rPr lang="en-US" sz="3200" dirty="0" smtClean="0">
                <a:solidFill>
                  <a:srgbClr val="FF0000"/>
                </a:solidFill>
                <a:latin typeface="Arial Black" panose="020B0A04020102020204" pitchFamily="34" charset="0"/>
              </a:rPr>
              <a:t>1. No photographs of students on social media or on your phone.</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2. No video on social media or shared with others. (No video allowed in Lincoln Parish.)</a:t>
            </a:r>
            <a:br>
              <a:rPr lang="en-US" sz="3200" dirty="0" smtClean="0">
                <a:solidFill>
                  <a:srgbClr val="FF0000"/>
                </a:solidFill>
                <a:latin typeface="Arial Black" panose="020B0A04020102020204" pitchFamily="34" charset="0"/>
              </a:rPr>
            </a:br>
            <a:r>
              <a:rPr lang="en-US" sz="3200" dirty="0" smtClean="0">
                <a:solidFill>
                  <a:srgbClr val="FF0000"/>
                </a:solidFill>
                <a:latin typeface="Arial Black" panose="020B0A04020102020204" pitchFamily="34" charset="0"/>
              </a:rPr>
              <a:t>3. No social media connections with students or their families.</a:t>
            </a:r>
            <a:r>
              <a:rPr lang="en-US" sz="3200" dirty="0" smtClean="0">
                <a:solidFill>
                  <a:srgbClr val="333399"/>
                </a:solidFill>
                <a:latin typeface="Arial Black" panose="020B0A04020102020204" pitchFamily="34" charset="0"/>
              </a:rPr>
              <a:t/>
            </a:r>
            <a:br>
              <a:rPr lang="en-US" sz="3200" dirty="0" smtClean="0">
                <a:solidFill>
                  <a:srgbClr val="333399"/>
                </a:solidFill>
                <a:latin typeface="Arial Black" panose="020B0A04020102020204" pitchFamily="34" charset="0"/>
              </a:rPr>
            </a:br>
            <a:endParaRPr lang="en-US" sz="3200" dirty="0">
              <a:solidFill>
                <a:srgbClr val="333399"/>
              </a:solidFill>
            </a:endParaRPr>
          </a:p>
        </p:txBody>
      </p:sp>
      <p:pic>
        <p:nvPicPr>
          <p:cNvPr id="10" name="Picture 9" descr="new CO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2" y="5313404"/>
            <a:ext cx="1410067" cy="1410067"/>
          </a:xfrm>
          <a:prstGeom prst="rect">
            <a:avLst/>
          </a:prstGeom>
        </p:spPr>
      </p:pic>
    </p:spTree>
    <p:extLst>
      <p:ext uri="{BB962C8B-B14F-4D97-AF65-F5344CB8AC3E}">
        <p14:creationId xmlns:p14="http://schemas.microsoft.com/office/powerpoint/2010/main" val="8632980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289</Words>
  <Application>Microsoft Office PowerPoint</Application>
  <PresentationFormat>Widescreen</PresentationFormat>
  <Paragraphs>72</Paragraphs>
  <Slides>33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Arial Black</vt:lpstr>
      <vt:lpstr>Arial Unicode MS</vt:lpstr>
      <vt:lpstr>Bauhaus 93</vt:lpstr>
      <vt:lpstr>Calibri</vt:lpstr>
      <vt:lpstr>Calibri Light</vt:lpstr>
      <vt:lpstr>Comic Sans MS</vt:lpstr>
      <vt:lpstr>LW Super</vt:lpstr>
      <vt:lpstr>Times New Roman</vt:lpstr>
      <vt:lpstr>Office Theme</vt:lpstr>
      <vt:lpstr>PowerPoint Presentation</vt:lpstr>
      <vt:lpstr>PowerPoint Presentation</vt:lpstr>
      <vt:lpstr>PowerPoint Presentation</vt:lpstr>
      <vt:lpstr>Praxis Exams   Interested in additional certifications? Now is the time to add!</vt:lpstr>
      <vt:lpstr>Professional Dress Follow School System Policies  Ask your Mentor  Motto:  “If In Doubt, Don’t!”  </vt:lpstr>
      <vt:lpstr>Communication Plan w/Mentor Swap contact information with your mentor and co-establish a regular meeting plan. You will need that support all year! </vt:lpstr>
      <vt:lpstr>Communication Plan w/others  1. Always use academic language and refer to your mentor with respect. 2. All emails should be formally written with signatures. 3. Always refer to all authority by formal name. 4. No specific conversations about your students to others.  </vt:lpstr>
      <vt:lpstr>Questioning Tips  1. Make a daily list. 2. Some will be answered for you throughout the day, especially if you read over guidelines, curriculum materials, etc. 3. Prioritize your questions. 4. Establish a time daily that you may ask questions. </vt:lpstr>
      <vt:lpstr>Media  1. No photographs of students on social media or on your phone. 2. No video on social media or shared with others. (No video allowed in Lincoln Parish.) 3. No social media connections with students or their families. </vt:lpstr>
      <vt:lpstr>PowerPoint Presentation</vt:lpstr>
      <vt:lpstr>      Generational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 One:  Pre-Teaching Concerns</vt:lpstr>
      <vt:lpstr>Stage Two:   Development of Concerns about Survival </vt:lpstr>
      <vt:lpstr>Stage Three: Teaching Situation Concerns</vt:lpstr>
      <vt:lpstr>Final Stage: Concerns about Pupils</vt:lpstr>
      <vt:lpstr>Questions?      The College of Education Clinical Residency Center,  Louisiana Tech University latechcrrc.org</vt:lpstr>
      <vt:lpstr>Forms 1. Scholarship Application 2. Disclosure Form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Vessel</dc:creator>
  <cp:lastModifiedBy>amy vessel</cp:lastModifiedBy>
  <cp:revision>96</cp:revision>
  <dcterms:created xsi:type="dcterms:W3CDTF">2015-08-07T03:29:35Z</dcterms:created>
  <dcterms:modified xsi:type="dcterms:W3CDTF">2019-09-05T19:49:00Z</dcterms:modified>
</cp:coreProperties>
</file>